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7"/>
  </p:notesMasterIdLst>
  <p:sldIdLst>
    <p:sldId id="280" r:id="rId2"/>
    <p:sldId id="281" r:id="rId3"/>
    <p:sldId id="256" r:id="rId4"/>
    <p:sldId id="257" r:id="rId5"/>
    <p:sldId id="258" r:id="rId6"/>
    <p:sldId id="259" r:id="rId7"/>
    <p:sldId id="260" r:id="rId8"/>
    <p:sldId id="261" r:id="rId9"/>
    <p:sldId id="262" r:id="rId10"/>
    <p:sldId id="263" r:id="rId11"/>
    <p:sldId id="264" r:id="rId12"/>
    <p:sldId id="265" r:id="rId13"/>
    <p:sldId id="266" r:id="rId14"/>
    <p:sldId id="267" r:id="rId15"/>
    <p:sldId id="268" r:id="rId16"/>
    <p:sldId id="269" r:id="rId17"/>
    <p:sldId id="271" r:id="rId18"/>
    <p:sldId id="270" r:id="rId19"/>
    <p:sldId id="272" r:id="rId20"/>
    <p:sldId id="276" r:id="rId21"/>
    <p:sldId id="273" r:id="rId22"/>
    <p:sldId id="275" r:id="rId23"/>
    <p:sldId id="274" r:id="rId24"/>
    <p:sldId id="277" r:id="rId25"/>
    <p:sldId id="278" r:id="rId26"/>
  </p:sldIdLst>
  <p:sldSz cx="9144000" cy="6858000" type="screen4x3"/>
  <p:notesSz cx="6858000" cy="9144000"/>
  <p:defaultTextStyle>
    <a:defPPr>
      <a:defRPr lang="en-US"/>
    </a:defPPr>
    <a:lvl1pPr algn="l" rtl="0" eaLnBrk="0" fontAlgn="base" hangingPunct="0">
      <a:spcBef>
        <a:spcPct val="0"/>
      </a:spcBef>
      <a:spcAft>
        <a:spcPct val="0"/>
      </a:spcAft>
      <a:defRPr kern="1200">
        <a:solidFill>
          <a:schemeClr val="tx1"/>
        </a:solidFill>
        <a:latin typeface="Arial" charset="0"/>
        <a:ea typeface="+mn-ea"/>
        <a:cs typeface="+mn-cs"/>
      </a:defRPr>
    </a:lvl1pPr>
    <a:lvl2pPr marL="457200" algn="l" rtl="0" eaLnBrk="0" fontAlgn="base" hangingPunct="0">
      <a:spcBef>
        <a:spcPct val="0"/>
      </a:spcBef>
      <a:spcAft>
        <a:spcPct val="0"/>
      </a:spcAft>
      <a:defRPr kern="1200">
        <a:solidFill>
          <a:schemeClr val="tx1"/>
        </a:solidFill>
        <a:latin typeface="Arial" charset="0"/>
        <a:ea typeface="+mn-ea"/>
        <a:cs typeface="+mn-cs"/>
      </a:defRPr>
    </a:lvl2pPr>
    <a:lvl3pPr marL="914400" algn="l" rtl="0" eaLnBrk="0" fontAlgn="base" hangingPunct="0">
      <a:spcBef>
        <a:spcPct val="0"/>
      </a:spcBef>
      <a:spcAft>
        <a:spcPct val="0"/>
      </a:spcAft>
      <a:defRPr kern="1200">
        <a:solidFill>
          <a:schemeClr val="tx1"/>
        </a:solidFill>
        <a:latin typeface="Arial" charset="0"/>
        <a:ea typeface="+mn-ea"/>
        <a:cs typeface="+mn-cs"/>
      </a:defRPr>
    </a:lvl3pPr>
    <a:lvl4pPr marL="1371600" algn="l" rtl="0" eaLnBrk="0" fontAlgn="base" hangingPunct="0">
      <a:spcBef>
        <a:spcPct val="0"/>
      </a:spcBef>
      <a:spcAft>
        <a:spcPct val="0"/>
      </a:spcAft>
      <a:defRPr kern="1200">
        <a:solidFill>
          <a:schemeClr val="tx1"/>
        </a:solidFill>
        <a:latin typeface="Arial" charset="0"/>
        <a:ea typeface="+mn-ea"/>
        <a:cs typeface="+mn-cs"/>
      </a:defRPr>
    </a:lvl4pPr>
    <a:lvl5pPr marL="1828800" algn="l" rtl="0" eaLnBrk="0" fontAlgn="base" hangingPunct="0">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modifyVerifier cryptProviderType="rsaFull" cryptAlgorithmClass="hash" cryptAlgorithmType="typeAny" cryptAlgorithmSid="4" spinCount="100000" saltData="rGEpw+rATeDx0XA5GMlmXg==" hashData="cz7kwpAObQcJ+eutQy+XqzO+coM="/>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9" d="100"/>
          <a:sy n="69" d="100"/>
        </p:scale>
        <p:origin x="-1416" y="84"/>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Arial" panose="020B0604020202020204" pitchFamily="34" charset="0"/>
              </a:defRPr>
            </a:lvl1pPr>
          </a:lstStyle>
          <a:p>
            <a:pPr>
              <a:defRPr/>
            </a:pPr>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Arial" panose="020B0604020202020204" pitchFamily="34" charset="0"/>
              </a:defRPr>
            </a:lvl1pPr>
          </a:lstStyle>
          <a:p>
            <a:pPr>
              <a:defRPr/>
            </a:pPr>
            <a:fld id="{A62955F8-903A-4F42-AACE-4289D0B7733A}" type="datetimeFigureOut">
              <a:rPr lang="en-US"/>
              <a:pPr>
                <a:defRPr/>
              </a:pPr>
              <a:t>5/31/2015</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pPr lvl="0"/>
            <a:endParaRPr lang="en-US" noProof="0" smtClean="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Arial" panose="020B0604020202020204" pitchFamily="34" charset="0"/>
              </a:defRPr>
            </a:lvl1pPr>
          </a:lstStyle>
          <a:p>
            <a:pPr>
              <a:defRPr/>
            </a:pPr>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84DC2E55-063D-4029-AE18-AFDF4D0F0A9D}" type="slidenum">
              <a:rPr lang="en-US" altLang="en-US"/>
              <a:pPr/>
              <a:t>‹#›</a:t>
            </a:fld>
            <a:endParaRPr lang="en-US" altLang="en-US"/>
          </a:p>
        </p:txBody>
      </p:sp>
    </p:spTree>
    <p:extLst>
      <p:ext uri="{BB962C8B-B14F-4D97-AF65-F5344CB8AC3E}">
        <p14:creationId xmlns:p14="http://schemas.microsoft.com/office/powerpoint/2010/main" val="1164199605"/>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smtClean="0"/>
              <a:t>Please be sure to read the notes made available here to help guide you through the lesson.</a:t>
            </a:r>
          </a:p>
        </p:txBody>
      </p:sp>
      <p:sp>
        <p:nvSpPr>
          <p:cNvPr id="410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4F84D72C-9F3B-4145-9E82-82C1ACBC4349}" type="slidenum">
              <a:rPr lang="en-US" altLang="en-US"/>
              <a:pPr/>
              <a:t>1</a:t>
            </a:fld>
            <a:endParaRPr lang="en-US"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253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smtClean="0"/>
              <a:t>Organisms need to respond to stimuli, or changes in the environment, in order to survive.  They can respond to changes in weather by seeking shelter, respond to changes in food availability by foraging for certain food items, or respond to signals from other species or others of their own species.  Pictured is a lorikeet feeding from a flower; it responds to the opening of the flower by visiting it to feed.  Also pictured shows a peahen considering a peacock as he signals his intentions to mate.  </a:t>
            </a:r>
          </a:p>
        </p:txBody>
      </p:sp>
      <p:sp>
        <p:nvSpPr>
          <p:cNvPr id="2253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1C37BB84-FD4F-433C-A60E-E6732218D971}" type="slidenum">
              <a:rPr lang="en-US" altLang="en-US"/>
              <a:pPr/>
              <a:t>10</a:t>
            </a:fld>
            <a:endParaRPr lang="en-US"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457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r>
              <a:rPr lang="en-US" altLang="en-US" smtClean="0"/>
              <a:t>All organisms maintain homeostasis but many different strategies have evolved over time.  Cold-blooded animals, or ectotherms, must rely on external sources of heat to warm up.  Warm-blooded animals possess internal sources that help to generate heat and maintain this body temperature.  Warm-blooded animals, or endotherms like humans, shiver to generate heat when cold, sweat and/or pant to release heat when hot, and other behaviors that help to maintain a stable environment.  Maintaining the right water balance, energy levels, and other important compounds important to body functions is vital to the maintenance of homeostasis.  The bird pictured is maintaining homeostasis by bathing to cool its body on a hot day.</a:t>
            </a:r>
          </a:p>
        </p:txBody>
      </p:sp>
      <p:sp>
        <p:nvSpPr>
          <p:cNvPr id="2458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1D439B19-2446-420E-871A-7E65F40BCF37}" type="slidenum">
              <a:rPr lang="en-US" altLang="en-US"/>
              <a:pPr/>
              <a:t>11</a:t>
            </a:fld>
            <a:endParaRPr lang="en-US"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662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r>
              <a:rPr lang="en-US" altLang="en-US" smtClean="0"/>
              <a:t>Much evidence has been discovered to illustrate how living things have changed over time.  Similarities in bodies of different species as well as similarities in genetic codes have showed us how different species emerged over long periods of time.  Fossil evidence also presents a compelling story.  Pictured left is </a:t>
            </a:r>
            <a:r>
              <a:rPr lang="en-US" altLang="en-US" i="1" smtClean="0"/>
              <a:t>Archaeopteryx, </a:t>
            </a:r>
            <a:r>
              <a:rPr lang="en-US" altLang="en-US" smtClean="0"/>
              <a:t>which means “ancient wings,” was one of the first feathered dinosaurs to be discovered.  With both reptile and avian characteristics, some consider this the first bird.  Also pictured is the elephantbird, one of the largest birds to ever live.  It lived on the island of Madagascar until its extinction in the 1600’s.  The similarities between this and present-day ratites like ostrich and emu show clear relationships among them.</a:t>
            </a:r>
          </a:p>
        </p:txBody>
      </p:sp>
      <p:sp>
        <p:nvSpPr>
          <p:cNvPr id="2662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C598E521-9E60-4EF4-B523-406CF1CCE5AD}" type="slidenum">
              <a:rPr lang="en-US" altLang="en-US"/>
              <a:pPr/>
              <a:t>12</a:t>
            </a:fld>
            <a:endParaRPr lang="en-US"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867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smtClean="0"/>
              <a:t>The biosphere is a layer around the Earth that extends roughly to 8 km below sea level and 11 kilometers above.  However, most life exists 500 meters below the ocean’s surface and 6 kilometers above.  </a:t>
            </a:r>
          </a:p>
          <a:p>
            <a:r>
              <a:rPr lang="en-US" altLang="en-US" smtClean="0"/>
              <a:t>Ecosystems fit like puzzle pieces within the biosphere, each with its own unique characteristics that are shaped by climate.  Within each ecosystem is a collection of living things called a community.  Within each community are individual species called populations.  And each population is made up of individual living things called organisms.  </a:t>
            </a:r>
          </a:p>
        </p:txBody>
      </p:sp>
      <p:sp>
        <p:nvSpPr>
          <p:cNvPr id="2867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50D24BB0-5023-4ECA-ACBE-72272395B1B0}" type="slidenum">
              <a:rPr lang="en-US" altLang="en-US"/>
              <a:pPr/>
              <a:t>13</a:t>
            </a:fld>
            <a:endParaRPr lang="en-US"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072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smtClean="0"/>
              <a:t>The levels of complexity can be broken down even further.  Even though we consider the cell as the basic unit of life, it still possesses working parts called organelles that perform specific functions.  These organelles are made of macromolecules such as proteins, lipids (fats) and carbohydrates.</a:t>
            </a:r>
          </a:p>
        </p:txBody>
      </p:sp>
      <p:sp>
        <p:nvSpPr>
          <p:cNvPr id="3072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F85D36C9-5C85-46EE-B1D0-2485534640D7}" type="slidenum">
              <a:rPr lang="en-US" altLang="en-US"/>
              <a:pPr/>
              <a:t>14</a:t>
            </a:fld>
            <a:endParaRPr lang="en-US"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smtClean="0"/>
              <a:t>Please help support AFA by encouraging participants to enroll in these online courses.  Those who complete these courses earn Certified Aviculturist completion certificates.</a:t>
            </a:r>
          </a:p>
        </p:txBody>
      </p:sp>
      <p:sp>
        <p:nvSpPr>
          <p:cNvPr id="614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AD7B4260-0A4E-4BA5-9D48-C876BC354BA3}" type="slidenum">
              <a:rPr lang="en-US" altLang="en-US"/>
              <a:pPr/>
              <a:t>2</a:t>
            </a:fld>
            <a:endParaRPr lang="en-US"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19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r>
              <a:rPr lang="en-US" altLang="en-US" smtClean="0"/>
              <a:t>The biodiversity on Earth includes a huge number of different species in every type of habitat imaginable.  Currently, there are over an established 8.7 million different species on the planet, with around 10,000 of these being avian species.  And new species are consistently being discovered.  Whether you are talking about a peacock, mushrooms, bacteria, a hibiscus flower, or a gecko, all of these share the same basic characteristics that classify them as “alive.”  </a:t>
            </a:r>
          </a:p>
        </p:txBody>
      </p:sp>
      <p:sp>
        <p:nvSpPr>
          <p:cNvPr id="819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4B9D4029-F4BB-457B-833F-8E8CDFBC2801}" type="slidenum">
              <a:rPr lang="en-US" altLang="en-US"/>
              <a:pPr/>
              <a:t>3</a:t>
            </a:fld>
            <a:endParaRPr lang="en-US"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24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smtClean="0"/>
              <a:t>The word “organ” comes from the Latin and Greek words for “tool” or “instrument.”  So an “organism” is a collection of instruments, or organs, that work together toward survival. </a:t>
            </a:r>
          </a:p>
        </p:txBody>
      </p:sp>
      <p:sp>
        <p:nvSpPr>
          <p:cNvPr id="1024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4D18E423-2284-477F-82AF-60A519078A0E}" type="slidenum">
              <a:rPr lang="en-US" altLang="en-US"/>
              <a:pPr/>
              <a:t>4</a:t>
            </a:fld>
            <a:endParaRPr lang="en-US"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29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smtClean="0"/>
              <a:t>Bacteria are unicellular, or single-celled, organisms.  The Animal and Plant kingdoms are the groups that consist of all multicellular organisms.  </a:t>
            </a:r>
          </a:p>
        </p:txBody>
      </p:sp>
      <p:sp>
        <p:nvSpPr>
          <p:cNvPr id="1229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A62FF290-8C04-4F6A-922C-1D4F2B5879A1}" type="slidenum">
              <a:rPr lang="en-US" altLang="en-US"/>
              <a:pPr/>
              <a:t>5</a:t>
            </a:fld>
            <a:endParaRPr lang="en-US"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33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smtClean="0"/>
              <a:t>Asexual requires only one parent and bacteria simply divide so this is a common example.  Most vertebrates (fish, amphibians, reptiles, birds and mammals) engage in sexual reproduction though some may have the ability to perform asexual reproduction when mates are not available.  </a:t>
            </a:r>
          </a:p>
        </p:txBody>
      </p:sp>
      <p:sp>
        <p:nvSpPr>
          <p:cNvPr id="1434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0E2ABA34-6CE3-4565-BD9B-721DA2D87A54}" type="slidenum">
              <a:rPr lang="en-US" altLang="en-US"/>
              <a:pPr/>
              <a:t>6</a:t>
            </a:fld>
            <a:endParaRPr lang="en-US"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38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smtClean="0"/>
              <a:t>DNA is the universal genetic code as all species on Earth possess it.  DNA contains chemical codes that are instructions on how to build proteins.  These proteins go on to form important structures and perform important functions for survival.</a:t>
            </a:r>
          </a:p>
        </p:txBody>
      </p:sp>
      <p:sp>
        <p:nvSpPr>
          <p:cNvPr id="1638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B08CFEFD-FCD9-435A-9CF7-8BF4C64FF445}" type="slidenum">
              <a:rPr lang="en-US" altLang="en-US"/>
              <a:pPr/>
              <a:t>7</a:t>
            </a:fld>
            <a:endParaRPr lang="en-US"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843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smtClean="0"/>
              <a:t>All living things start life smaller than their adult size.  Though the size increase may be small in some cases, growth is important to all species.  For the most part, organisms grow through cell division, or making more cells.  As organisms grow, the numbers of cells that make them up increases, adding mass.  Development specifically refers to changes the organism goes through.  Metamorphosis, for example, in some amphibians and insects, begins in one form (tadpole, larva, etc) and graduates into another adult form.  In birds, development would involve chicks feathering or juveniles becoming sexually mature.  </a:t>
            </a:r>
          </a:p>
        </p:txBody>
      </p:sp>
      <p:sp>
        <p:nvSpPr>
          <p:cNvPr id="1843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24D43D11-9365-4E5F-800D-665F4B22BBBB}" type="slidenum">
              <a:rPr lang="en-US" altLang="en-US"/>
              <a:pPr/>
              <a:t>8</a:t>
            </a:fld>
            <a:endParaRPr lang="en-US"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048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smtClean="0"/>
              <a:t>People often think about the burning of fat when hearing the word metabolism but it’s much more than that.  Each cell in an organism is constantly undergoing chemical reactions to maintain a steady state.  Metabolism keeps cell working and alive so that the entire organism can continue to survive.  The image shows mitochondria, small structures in the cells of plants and animals, for example, that break down molecules that come from food in order to produce energy.  Warm-blooded animals (birds and mammals) have more of these in each muscle cell which help produce the heat that contributes to a stable body temperature.</a:t>
            </a:r>
          </a:p>
        </p:txBody>
      </p:sp>
      <p:sp>
        <p:nvSpPr>
          <p:cNvPr id="2048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9EEB2A63-1FC8-42B4-9C33-3CC232D29E48}" type="slidenum">
              <a:rPr lang="en-US" altLang="en-US"/>
              <a:pPr/>
              <a:t>9</a:t>
            </a:fld>
            <a:endParaRPr lang="en-US"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fld id="{81AF86EC-E71B-4E10-A596-E1380C9E55F9}" type="slidenum">
              <a:rPr lang="en-US" altLang="en-US"/>
              <a:pPr/>
              <a:t>‹#›</a:t>
            </a:fld>
            <a:endParaRPr lang="en-US" altLang="en-US"/>
          </a:p>
        </p:txBody>
      </p:sp>
    </p:spTree>
    <p:extLst>
      <p:ext uri="{BB962C8B-B14F-4D97-AF65-F5344CB8AC3E}">
        <p14:creationId xmlns:p14="http://schemas.microsoft.com/office/powerpoint/2010/main" val="420623502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fld id="{F2474F68-A9BC-4EFE-B7ED-1E5411338339}" type="slidenum">
              <a:rPr lang="en-US" altLang="en-US"/>
              <a:pPr/>
              <a:t>‹#›</a:t>
            </a:fld>
            <a:endParaRPr lang="en-US" altLang="en-US"/>
          </a:p>
        </p:txBody>
      </p:sp>
    </p:spTree>
    <p:extLst>
      <p:ext uri="{BB962C8B-B14F-4D97-AF65-F5344CB8AC3E}">
        <p14:creationId xmlns:p14="http://schemas.microsoft.com/office/powerpoint/2010/main" val="378703706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fld id="{A50D1BB1-990A-4187-A012-6563817B3C02}" type="slidenum">
              <a:rPr lang="en-US" altLang="en-US"/>
              <a:pPr/>
              <a:t>‹#›</a:t>
            </a:fld>
            <a:endParaRPr lang="en-US" altLang="en-US"/>
          </a:p>
        </p:txBody>
      </p:sp>
    </p:spTree>
    <p:extLst>
      <p:ext uri="{BB962C8B-B14F-4D97-AF65-F5344CB8AC3E}">
        <p14:creationId xmlns:p14="http://schemas.microsoft.com/office/powerpoint/2010/main" val="332900076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TwoObj" preserve="1">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8200" y="1600200"/>
            <a:ext cx="4038600" cy="2185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648200" y="3938588"/>
            <a:ext cx="4038600" cy="21875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Rectangle 4"/>
          <p:cNvSpPr>
            <a:spLocks noGrp="1" noChangeArrowheads="1"/>
          </p:cNvSpPr>
          <p:nvPr>
            <p:ph type="dt" sz="half" idx="10"/>
          </p:nvPr>
        </p:nvSpPr>
        <p:spPr>
          <a:ln/>
        </p:spPr>
        <p:txBody>
          <a:bodyPr/>
          <a:lstStyle>
            <a:lvl1pPr>
              <a:defRPr/>
            </a:lvl1pPr>
          </a:lstStyle>
          <a:p>
            <a:pPr>
              <a:defRPr/>
            </a:pPr>
            <a:endParaRPr lang="en-US"/>
          </a:p>
        </p:txBody>
      </p:sp>
      <p:sp>
        <p:nvSpPr>
          <p:cNvPr id="7" name="Rectangle 5"/>
          <p:cNvSpPr>
            <a:spLocks noGrp="1" noChangeArrowheads="1"/>
          </p:cNvSpPr>
          <p:nvPr>
            <p:ph type="ftr" sz="quarter" idx="11"/>
          </p:nvPr>
        </p:nvSpPr>
        <p:spPr>
          <a:ln/>
        </p:spPr>
        <p:txBody>
          <a:bodyPr/>
          <a:lstStyle>
            <a:lvl1pPr>
              <a:defRPr/>
            </a:lvl1pPr>
          </a:lstStyle>
          <a:p>
            <a:pPr>
              <a:defRPr/>
            </a:pPr>
            <a:endParaRPr lang="en-US"/>
          </a:p>
        </p:txBody>
      </p:sp>
      <p:sp>
        <p:nvSpPr>
          <p:cNvPr id="8" name="Rectangle 6"/>
          <p:cNvSpPr>
            <a:spLocks noGrp="1" noChangeArrowheads="1"/>
          </p:cNvSpPr>
          <p:nvPr>
            <p:ph type="sldNum" sz="quarter" idx="12"/>
          </p:nvPr>
        </p:nvSpPr>
        <p:spPr>
          <a:ln/>
        </p:spPr>
        <p:txBody>
          <a:bodyPr/>
          <a:lstStyle>
            <a:lvl1pPr>
              <a:defRPr/>
            </a:lvl1pPr>
          </a:lstStyle>
          <a:p>
            <a:fld id="{FCC90496-18C1-490A-BC22-C08213219B13}" type="slidenum">
              <a:rPr lang="en-US" altLang="en-US"/>
              <a:pPr/>
              <a:t>‹#›</a:t>
            </a:fld>
            <a:endParaRPr lang="en-US" altLang="en-US"/>
          </a:p>
        </p:txBody>
      </p:sp>
    </p:spTree>
    <p:extLst>
      <p:ext uri="{BB962C8B-B14F-4D97-AF65-F5344CB8AC3E}">
        <p14:creationId xmlns:p14="http://schemas.microsoft.com/office/powerpoint/2010/main" val="248771466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Only" preserve="1">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457200" y="274638"/>
            <a:ext cx="8229600" cy="58515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fld id="{50280293-A315-432A-A31F-0056A0015AB5}" type="slidenum">
              <a:rPr lang="en-US" altLang="en-US"/>
              <a:pPr/>
              <a:t>‹#›</a:t>
            </a:fld>
            <a:endParaRPr lang="en-US" altLang="en-US"/>
          </a:p>
        </p:txBody>
      </p:sp>
    </p:spTree>
    <p:extLst>
      <p:ext uri="{BB962C8B-B14F-4D97-AF65-F5344CB8AC3E}">
        <p14:creationId xmlns:p14="http://schemas.microsoft.com/office/powerpoint/2010/main" val="32244610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fld id="{7DC9FFA2-40C8-46A4-AD6D-44E1404D698D}" type="slidenum">
              <a:rPr lang="en-US" altLang="en-US"/>
              <a:pPr/>
              <a:t>‹#›</a:t>
            </a:fld>
            <a:endParaRPr lang="en-US" altLang="en-US"/>
          </a:p>
        </p:txBody>
      </p:sp>
    </p:spTree>
    <p:extLst>
      <p:ext uri="{BB962C8B-B14F-4D97-AF65-F5344CB8AC3E}">
        <p14:creationId xmlns:p14="http://schemas.microsoft.com/office/powerpoint/2010/main" val="418369333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fld id="{70A31780-B4AD-4E06-B18A-4AF03A60ABDA}" type="slidenum">
              <a:rPr lang="en-US" altLang="en-US"/>
              <a:pPr/>
              <a:t>‹#›</a:t>
            </a:fld>
            <a:endParaRPr lang="en-US" altLang="en-US"/>
          </a:p>
        </p:txBody>
      </p:sp>
    </p:spTree>
    <p:extLst>
      <p:ext uri="{BB962C8B-B14F-4D97-AF65-F5344CB8AC3E}">
        <p14:creationId xmlns:p14="http://schemas.microsoft.com/office/powerpoint/2010/main" val="96893756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fld id="{D5613DBA-588A-4F52-BBDC-ABE1D7B22F10}" type="slidenum">
              <a:rPr lang="en-US" altLang="en-US"/>
              <a:pPr/>
              <a:t>‹#›</a:t>
            </a:fld>
            <a:endParaRPr lang="en-US" altLang="en-US"/>
          </a:p>
        </p:txBody>
      </p:sp>
    </p:spTree>
    <p:extLst>
      <p:ext uri="{BB962C8B-B14F-4D97-AF65-F5344CB8AC3E}">
        <p14:creationId xmlns:p14="http://schemas.microsoft.com/office/powerpoint/2010/main" val="305892747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fld id="{3E31E100-0504-46B5-8065-52A892A8BA6A}" type="slidenum">
              <a:rPr lang="en-US" altLang="en-US"/>
              <a:pPr/>
              <a:t>‹#›</a:t>
            </a:fld>
            <a:endParaRPr lang="en-US" altLang="en-US"/>
          </a:p>
        </p:txBody>
      </p:sp>
    </p:spTree>
    <p:extLst>
      <p:ext uri="{BB962C8B-B14F-4D97-AF65-F5344CB8AC3E}">
        <p14:creationId xmlns:p14="http://schemas.microsoft.com/office/powerpoint/2010/main" val="59274386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fld id="{DB56398D-8BE1-417F-803C-690F141E420A}" type="slidenum">
              <a:rPr lang="en-US" altLang="en-US"/>
              <a:pPr/>
              <a:t>‹#›</a:t>
            </a:fld>
            <a:endParaRPr lang="en-US" altLang="en-US"/>
          </a:p>
        </p:txBody>
      </p:sp>
    </p:spTree>
    <p:extLst>
      <p:ext uri="{BB962C8B-B14F-4D97-AF65-F5344CB8AC3E}">
        <p14:creationId xmlns:p14="http://schemas.microsoft.com/office/powerpoint/2010/main" val="222852151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fld id="{A6F12B18-961E-48AF-A0BB-68EE862C6C0A}" type="slidenum">
              <a:rPr lang="en-US" altLang="en-US"/>
              <a:pPr/>
              <a:t>‹#›</a:t>
            </a:fld>
            <a:endParaRPr lang="en-US" altLang="en-US"/>
          </a:p>
        </p:txBody>
      </p:sp>
    </p:spTree>
    <p:extLst>
      <p:ext uri="{BB962C8B-B14F-4D97-AF65-F5344CB8AC3E}">
        <p14:creationId xmlns:p14="http://schemas.microsoft.com/office/powerpoint/2010/main" val="394086593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fld id="{4C1BB92D-13ED-4A10-ABC0-75A976DC9948}" type="slidenum">
              <a:rPr lang="en-US" altLang="en-US"/>
              <a:pPr/>
              <a:t>‹#›</a:t>
            </a:fld>
            <a:endParaRPr lang="en-US" altLang="en-US"/>
          </a:p>
        </p:txBody>
      </p:sp>
    </p:spTree>
    <p:extLst>
      <p:ext uri="{BB962C8B-B14F-4D97-AF65-F5344CB8AC3E}">
        <p14:creationId xmlns:p14="http://schemas.microsoft.com/office/powerpoint/2010/main" val="403671437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fld id="{46AFC57F-980C-4FA8-8ACF-11FD83C00356}" type="slidenum">
              <a:rPr lang="en-US" altLang="en-US"/>
              <a:pPr/>
              <a:t>‹#›</a:t>
            </a:fld>
            <a:endParaRPr lang="en-US" altLang="en-US"/>
          </a:p>
        </p:txBody>
      </p:sp>
    </p:spTree>
    <p:extLst>
      <p:ext uri="{BB962C8B-B14F-4D97-AF65-F5344CB8AC3E}">
        <p14:creationId xmlns:p14="http://schemas.microsoft.com/office/powerpoint/2010/main" val="416925085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7" descr="Education Background13"/>
          <p:cNvPicPr>
            <a:picLocks noChangeAspect="1" noChangeArrowheads="1"/>
          </p:cNvPicPr>
          <p:nvPr userDrawn="1"/>
        </p:nvPicPr>
        <p:blipFill>
          <a:blip r:embed="rId15">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Rectangle 2"/>
          <p:cNvSpPr>
            <a:spLocks noGrp="1" noChangeArrowheads="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p>
        </p:txBody>
      </p:sp>
      <p:sp>
        <p:nvSpPr>
          <p:cNvPr id="1028" name="Rectangle 3"/>
          <p:cNvSpPr>
            <a:spLocks noGrp="1" noChangeArrowheads="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2"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400">
                <a:latin typeface="Arial" pitchFamily="34" charset="0"/>
              </a:defRPr>
            </a:lvl1pPr>
          </a:lstStyle>
          <a:p>
            <a:pPr>
              <a:defRPr/>
            </a:pPr>
            <a:endParaRPr lang="en-US"/>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defRPr sz="1400">
                <a:latin typeface="Arial" pitchFamily="34" charset="0"/>
              </a:defRPr>
            </a:lvl1pPr>
          </a:lstStyle>
          <a:p>
            <a:pPr>
              <a:defRPr/>
            </a:pPr>
            <a:endParaRPr lang="en-US"/>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400"/>
            </a:lvl1pPr>
          </a:lstStyle>
          <a:p>
            <a:fld id="{4B5F4420-626D-4FAC-AB04-2FB2928BA805}" type="slidenum">
              <a:rPr lang="en-US" altLang="en-US"/>
              <a:pPr/>
              <a:t>‹#›</a:t>
            </a:fld>
            <a:endParaRPr lang="en-US"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defRPr>
      </a:lvl2pPr>
      <a:lvl3pPr algn="ctr" rtl="0" eaLnBrk="0" fontAlgn="base" hangingPunct="0">
        <a:spcBef>
          <a:spcPct val="0"/>
        </a:spcBef>
        <a:spcAft>
          <a:spcPct val="0"/>
        </a:spcAft>
        <a:defRPr sz="4400">
          <a:solidFill>
            <a:schemeClr val="tx2"/>
          </a:solidFill>
          <a:latin typeface="Arial" pitchFamily="34" charset="0"/>
        </a:defRPr>
      </a:lvl3pPr>
      <a:lvl4pPr algn="ctr" rtl="0" eaLnBrk="0" fontAlgn="base" hangingPunct="0">
        <a:spcBef>
          <a:spcPct val="0"/>
        </a:spcBef>
        <a:spcAft>
          <a:spcPct val="0"/>
        </a:spcAft>
        <a:defRPr sz="4400">
          <a:solidFill>
            <a:schemeClr val="tx2"/>
          </a:solidFill>
          <a:latin typeface="Arial" pitchFamily="34" charset="0"/>
        </a:defRPr>
      </a:lvl4pPr>
      <a:lvl5pPr algn="ctr" rtl="0" eaLnBrk="0" fontAlgn="base" hangingPunct="0">
        <a:spcBef>
          <a:spcPct val="0"/>
        </a:spcBef>
        <a:spcAft>
          <a:spcPct val="0"/>
        </a:spcAft>
        <a:defRPr sz="4400">
          <a:solidFill>
            <a:schemeClr val="tx2"/>
          </a:solidFill>
          <a:latin typeface="Arial" pitchFamily="34" charset="0"/>
        </a:defRPr>
      </a:lvl5pPr>
      <a:lvl6pPr marL="457200" algn="ctr" rtl="0" fontAlgn="base">
        <a:spcBef>
          <a:spcPct val="0"/>
        </a:spcBef>
        <a:spcAft>
          <a:spcPct val="0"/>
        </a:spcAft>
        <a:defRPr sz="4400">
          <a:solidFill>
            <a:schemeClr val="tx2"/>
          </a:solidFill>
          <a:latin typeface="Arial" pitchFamily="34" charset="0"/>
        </a:defRPr>
      </a:lvl6pPr>
      <a:lvl7pPr marL="914400" algn="ctr" rtl="0" fontAlgn="base">
        <a:spcBef>
          <a:spcPct val="0"/>
        </a:spcBef>
        <a:spcAft>
          <a:spcPct val="0"/>
        </a:spcAft>
        <a:defRPr sz="4400">
          <a:solidFill>
            <a:schemeClr val="tx2"/>
          </a:solidFill>
          <a:latin typeface="Arial" pitchFamily="34" charset="0"/>
        </a:defRPr>
      </a:lvl7pPr>
      <a:lvl8pPr marL="1371600" algn="ctr" rtl="0" fontAlgn="base">
        <a:spcBef>
          <a:spcPct val="0"/>
        </a:spcBef>
        <a:spcAft>
          <a:spcPct val="0"/>
        </a:spcAft>
        <a:defRPr sz="4400">
          <a:solidFill>
            <a:schemeClr val="tx2"/>
          </a:solidFill>
          <a:latin typeface="Arial" pitchFamily="34" charset="0"/>
        </a:defRPr>
      </a:lvl8pPr>
      <a:lvl9pPr marL="1828800" algn="ctr" rtl="0" fontAlgn="base">
        <a:spcBef>
          <a:spcPct val="0"/>
        </a:spcBef>
        <a:spcAft>
          <a:spcPct val="0"/>
        </a:spcAft>
        <a:defRPr sz="4400">
          <a:solidFill>
            <a:schemeClr val="tx2"/>
          </a:solidFill>
          <a:latin typeface="Arial" pitchFamily="34"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10.xml"/><Relationship Id="rId1" Type="http://schemas.openxmlformats.org/officeDocument/2006/relationships/slideLayout" Target="../slideLayouts/slideLayout4.xml"/><Relationship Id="rId4" Type="http://schemas.openxmlformats.org/officeDocument/2006/relationships/image" Target="../media/image22.jpeg"/></Relationships>
</file>

<file path=ppt/slides/_rels/slide11.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11.xml"/><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12.xml"/><Relationship Id="rId1" Type="http://schemas.openxmlformats.org/officeDocument/2006/relationships/slideLayout" Target="../slideLayouts/slideLayout13.xml"/><Relationship Id="rId4" Type="http://schemas.openxmlformats.org/officeDocument/2006/relationships/image" Target="../media/image25.jpe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14.xml"/><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hyperlink" Target="http://www.birdendowment.org/bluesConservatory/facilities.shtml" TargetMode="External"/><Relationship Id="rId2" Type="http://schemas.openxmlformats.org/officeDocument/2006/relationships/image" Target="../media/image28.png"/><Relationship Id="rId1" Type="http://schemas.openxmlformats.org/officeDocument/2006/relationships/slideLayout" Target="../slideLayouts/slideLayout2.xml"/><Relationship Id="rId4" Type="http://schemas.openxmlformats.org/officeDocument/2006/relationships/image" Target="../media/image29.jpeg"/></Relationships>
</file>

<file path=ppt/slides/_rels/slide18.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image" Target="../media/image28.png"/><Relationship Id="rId1" Type="http://schemas.openxmlformats.org/officeDocument/2006/relationships/slideLayout" Target="../slideLayouts/slideLayout2.xml"/><Relationship Id="rId6" Type="http://schemas.openxmlformats.org/officeDocument/2006/relationships/image" Target="../media/image34.jpeg"/><Relationship Id="rId5" Type="http://schemas.openxmlformats.org/officeDocument/2006/relationships/image" Target="../media/image33.jpeg"/><Relationship Id="rId4" Type="http://schemas.openxmlformats.org/officeDocument/2006/relationships/image" Target="../media/image32.jpeg"/></Relationships>
</file>

<file path=ppt/slides/_rels/slide2.xml.rels><?xml version="1.0" encoding="UTF-8" standalone="yes"?>
<Relationships xmlns="http://schemas.openxmlformats.org/package/2006/relationships"><Relationship Id="rId3" Type="http://schemas.openxmlformats.org/officeDocument/2006/relationships/hyperlink" Target="http://www.fundamentalsofaviculture.com/" TargetMode="External"/><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4.jpeg"/></Relationships>
</file>

<file path=ppt/slides/_rels/slide20.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28.png"/><Relationship Id="rId1" Type="http://schemas.openxmlformats.org/officeDocument/2006/relationships/slideLayout" Target="../slideLayouts/slideLayout2.xml"/><Relationship Id="rId4" Type="http://schemas.openxmlformats.org/officeDocument/2006/relationships/image" Target="../media/image38.jpeg"/></Relationships>
</file>

<file path=ppt/slides/_rels/slide24.xml.rels><?xml version="1.0" encoding="UTF-8" standalone="yes"?>
<Relationships xmlns="http://schemas.openxmlformats.org/package/2006/relationships"><Relationship Id="rId3" Type="http://schemas.openxmlformats.org/officeDocument/2006/relationships/hyperlink" Target="http://www.xy-zoo.com/" TargetMode="External"/><Relationship Id="rId2" Type="http://schemas.openxmlformats.org/officeDocument/2006/relationships/image" Target="../media/image28.png"/><Relationship Id="rId1" Type="http://schemas.openxmlformats.org/officeDocument/2006/relationships/slideLayout" Target="../slideLayouts/slideLayout2.xml"/><Relationship Id="rId5" Type="http://schemas.openxmlformats.org/officeDocument/2006/relationships/image" Target="../media/image40.png"/><Relationship Id="rId4" Type="http://schemas.openxmlformats.org/officeDocument/2006/relationships/image" Target="../media/image39.jpe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5.jpeg"/><Relationship Id="rId7" Type="http://schemas.openxmlformats.org/officeDocument/2006/relationships/image" Target="../media/image9.png"/><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image" Target="../media/image8.jpeg"/><Relationship Id="rId5" Type="http://schemas.openxmlformats.org/officeDocument/2006/relationships/image" Target="../media/image7.jpeg"/><Relationship Id="rId4" Type="http://schemas.openxmlformats.org/officeDocument/2006/relationships/image" Target="../media/image6.jpe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5.xml"/><Relationship Id="rId1" Type="http://schemas.openxmlformats.org/officeDocument/2006/relationships/slideLayout" Target="../slideLayouts/slideLayout12.xml"/><Relationship Id="rId5" Type="http://schemas.openxmlformats.org/officeDocument/2006/relationships/image" Target="../media/image12.jpeg"/><Relationship Id="rId4" Type="http://schemas.openxmlformats.org/officeDocument/2006/relationships/image" Target="../media/image11.jpeg"/></Relationships>
</file>

<file path=ppt/slides/_rels/slide6.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6.xml"/><Relationship Id="rId1" Type="http://schemas.openxmlformats.org/officeDocument/2006/relationships/slideLayout" Target="../slideLayouts/slideLayout4.xml"/><Relationship Id="rId5" Type="http://schemas.openxmlformats.org/officeDocument/2006/relationships/image" Target="../media/image15.jpeg"/><Relationship Id="rId4" Type="http://schemas.openxmlformats.org/officeDocument/2006/relationships/image" Target="../media/image14.jpeg"/></Relationships>
</file>

<file path=ppt/slides/_rels/slide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7.xml"/><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8.xml"/><Relationship Id="rId1" Type="http://schemas.openxmlformats.org/officeDocument/2006/relationships/slideLayout" Target="../slideLayouts/slideLayout13.xml"/><Relationship Id="rId5" Type="http://schemas.openxmlformats.org/officeDocument/2006/relationships/image" Target="../media/image19.jpeg"/><Relationship Id="rId4" Type="http://schemas.openxmlformats.org/officeDocument/2006/relationships/image" Target="../media/image18.jpeg"/></Relationships>
</file>

<file path=ppt/slides/_rels/slide9.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9.xml"/><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Subtitle 2"/>
          <p:cNvSpPr>
            <a:spLocks noGrp="1"/>
          </p:cNvSpPr>
          <p:nvPr>
            <p:ph type="subTitle" idx="1"/>
          </p:nvPr>
        </p:nvSpPr>
        <p:spPr>
          <a:xfrm>
            <a:off x="2743200" y="5981700"/>
            <a:ext cx="6400800" cy="876300"/>
          </a:xfrm>
        </p:spPr>
        <p:txBody>
          <a:bodyPr/>
          <a:lstStyle/>
          <a:p>
            <a:r>
              <a:rPr lang="en-US" altLang="en-US" smtClean="0"/>
              <a:t>Module 2:  Characteristics of Life</a:t>
            </a:r>
          </a:p>
        </p:txBody>
      </p:sp>
      <p:grpSp>
        <p:nvGrpSpPr>
          <p:cNvPr id="3075" name="Group 6"/>
          <p:cNvGrpSpPr>
            <a:grpSpLocks/>
          </p:cNvGrpSpPr>
          <p:nvPr/>
        </p:nvGrpSpPr>
        <p:grpSpPr bwMode="auto">
          <a:xfrm>
            <a:off x="3276600" y="152400"/>
            <a:ext cx="5715000" cy="5715000"/>
            <a:chOff x="3124200" y="838200"/>
            <a:chExt cx="5715000" cy="5715000"/>
          </a:xfrm>
        </p:grpSpPr>
        <p:pic>
          <p:nvPicPr>
            <p:cNvPr id="3076"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24200" y="838200"/>
              <a:ext cx="5715000" cy="571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7" name="Picture 4" descr="http://www.aviculture.tv/wp-content/uploads/2011/06/AFA-Logo-1024x1024.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20000" y="5334000"/>
              <a:ext cx="990600" cy="99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1506" name="Rectangle 4"/>
          <p:cNvSpPr>
            <a:spLocks noChangeArrowheads="1"/>
          </p:cNvSpPr>
          <p:nvPr/>
        </p:nvSpPr>
        <p:spPr bwMode="auto">
          <a:xfrm>
            <a:off x="0" y="152400"/>
            <a:ext cx="91440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Char char="•"/>
              <a:defRPr sz="3200">
                <a:solidFill>
                  <a:schemeClr val="tx1"/>
                </a:solidFill>
                <a:latin typeface="Arial" charset="0"/>
              </a:defRPr>
            </a:lvl1pPr>
            <a:lvl2pPr marL="742950" indent="-285750">
              <a:spcBef>
                <a:spcPct val="20000"/>
              </a:spcBef>
              <a:buChar char="–"/>
              <a:defRPr sz="2800">
                <a:solidFill>
                  <a:schemeClr val="tx1"/>
                </a:solidFill>
                <a:latin typeface="Arial" charset="0"/>
              </a:defRPr>
            </a:lvl2pPr>
            <a:lvl3pPr marL="1143000" indent="-228600">
              <a:spcBef>
                <a:spcPct val="20000"/>
              </a:spcBef>
              <a:buChar char="•"/>
              <a:defRPr sz="2400">
                <a:solidFill>
                  <a:schemeClr val="tx1"/>
                </a:solidFill>
                <a:latin typeface="Arial" charset="0"/>
              </a:defRPr>
            </a:lvl3pPr>
            <a:lvl4pPr marL="1600200" indent="-228600">
              <a:spcBef>
                <a:spcPct val="20000"/>
              </a:spcBef>
              <a:buChar char="–"/>
              <a:defRPr sz="2000">
                <a:solidFill>
                  <a:schemeClr val="tx1"/>
                </a:solidFill>
                <a:latin typeface="Arial" charset="0"/>
              </a:defRPr>
            </a:lvl4pPr>
            <a:lvl5pPr marL="2057400" indent="-22860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algn="ctr" eaLnBrk="1" hangingPunct="1">
              <a:spcBef>
                <a:spcPct val="0"/>
              </a:spcBef>
              <a:buFontTx/>
              <a:buNone/>
            </a:pPr>
            <a:r>
              <a:rPr lang="en-US" altLang="en-US" sz="4400" u="sng">
                <a:solidFill>
                  <a:schemeClr val="tx2"/>
                </a:solidFill>
                <a:latin typeface="Poor Richard" pitchFamily="18" charset="0"/>
              </a:rPr>
              <a:t>Characteristic #6:  Response to stimuli</a:t>
            </a:r>
          </a:p>
        </p:txBody>
      </p:sp>
      <p:sp>
        <p:nvSpPr>
          <p:cNvPr id="13317" name="Rectangle 5"/>
          <p:cNvSpPr>
            <a:spLocks noChangeArrowheads="1"/>
          </p:cNvSpPr>
          <p:nvPr/>
        </p:nvSpPr>
        <p:spPr bwMode="auto">
          <a:xfrm>
            <a:off x="3124200" y="1143000"/>
            <a:ext cx="6019800" cy="4983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Char char="•"/>
              <a:defRPr sz="3200">
                <a:solidFill>
                  <a:schemeClr val="tx1"/>
                </a:solidFill>
                <a:latin typeface="Arial" charset="0"/>
              </a:defRPr>
            </a:lvl1pPr>
            <a:lvl2pPr marL="742950" indent="-285750">
              <a:spcBef>
                <a:spcPct val="20000"/>
              </a:spcBef>
              <a:buChar char="–"/>
              <a:defRPr sz="2800">
                <a:solidFill>
                  <a:schemeClr val="tx1"/>
                </a:solidFill>
                <a:latin typeface="Arial" charset="0"/>
              </a:defRPr>
            </a:lvl2pPr>
            <a:lvl3pPr marL="1143000" indent="-228600">
              <a:spcBef>
                <a:spcPct val="20000"/>
              </a:spcBef>
              <a:buChar char="•"/>
              <a:defRPr sz="2400">
                <a:solidFill>
                  <a:schemeClr val="tx1"/>
                </a:solidFill>
                <a:latin typeface="Arial" charset="0"/>
              </a:defRPr>
            </a:lvl3pPr>
            <a:lvl4pPr marL="1600200" indent="-228600">
              <a:spcBef>
                <a:spcPct val="20000"/>
              </a:spcBef>
              <a:buChar char="–"/>
              <a:defRPr sz="2000">
                <a:solidFill>
                  <a:schemeClr val="tx1"/>
                </a:solidFill>
                <a:latin typeface="Arial" charset="0"/>
              </a:defRPr>
            </a:lvl4pPr>
            <a:lvl5pPr marL="2057400" indent="-22860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r>
              <a:rPr lang="en-US" altLang="en-US">
                <a:latin typeface="Poor Richard" pitchFamily="18" charset="0"/>
              </a:rPr>
              <a:t>A stimulus is anything that elicits a response.</a:t>
            </a:r>
          </a:p>
          <a:p>
            <a:pPr eaLnBrk="1" hangingPunct="1"/>
            <a:r>
              <a:rPr lang="en-US" altLang="en-US">
                <a:latin typeface="Poor Richard" pitchFamily="18" charset="0"/>
              </a:rPr>
              <a:t>Why would organisms need to respond to stimuli?</a:t>
            </a:r>
          </a:p>
          <a:p>
            <a:pPr eaLnBrk="1" hangingPunct="1"/>
            <a:r>
              <a:rPr lang="en-US" altLang="en-US">
                <a:latin typeface="Poor Richard" pitchFamily="18" charset="0"/>
              </a:rPr>
              <a:t>Give an example of an organism responding to stimuli.</a:t>
            </a:r>
          </a:p>
        </p:txBody>
      </p:sp>
      <p:pic>
        <p:nvPicPr>
          <p:cNvPr id="21508" name="Picture 14" descr="http://farm3.static.flickr.com/2304/2166137862_bd8a0c1e9d.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24563" y="4640263"/>
            <a:ext cx="2971800" cy="2217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509" name="Picture 1"/>
          <p:cNvPicPr>
            <a:picLocks noChangeAspect="1"/>
          </p:cNvPicPr>
          <p:nvPr/>
        </p:nvPicPr>
        <p:blipFill>
          <a:blip r:embed="rId4">
            <a:extLst>
              <a:ext uri="{28A0092B-C50C-407E-A947-70E740481C1C}">
                <a14:useLocalDpi xmlns:a14="http://schemas.microsoft.com/office/drawing/2010/main" val="0"/>
              </a:ext>
            </a:extLst>
          </a:blip>
          <a:srcRect l="13264" r="1019" b="34746"/>
          <a:stretch>
            <a:fillRect/>
          </a:stretch>
        </p:blipFill>
        <p:spPr bwMode="auto">
          <a:xfrm>
            <a:off x="3457575" y="4640263"/>
            <a:ext cx="2419350" cy="2217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3317">
                                            <p:txEl>
                                              <p:pRg st="0" end="0"/>
                                            </p:txEl>
                                          </p:spTgt>
                                        </p:tgtEl>
                                        <p:attrNameLst>
                                          <p:attrName>style.visibility</p:attrName>
                                        </p:attrNameLst>
                                      </p:cBhvr>
                                      <p:to>
                                        <p:strVal val="visible"/>
                                      </p:to>
                                    </p:set>
                                    <p:anim calcmode="lin" valueType="num">
                                      <p:cBhvr additive="base">
                                        <p:cTn id="7" dur="500" fill="hold"/>
                                        <p:tgtEl>
                                          <p:spTgt spid="13317">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3317">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3317">
                                            <p:txEl>
                                              <p:pRg st="1" end="1"/>
                                            </p:txEl>
                                          </p:spTgt>
                                        </p:tgtEl>
                                        <p:attrNameLst>
                                          <p:attrName>style.visibility</p:attrName>
                                        </p:attrNameLst>
                                      </p:cBhvr>
                                      <p:to>
                                        <p:strVal val="visible"/>
                                      </p:to>
                                    </p:set>
                                    <p:anim calcmode="lin" valueType="num">
                                      <p:cBhvr additive="base">
                                        <p:cTn id="13" dur="500" fill="hold"/>
                                        <p:tgtEl>
                                          <p:spTgt spid="13317">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3317">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3317">
                                            <p:txEl>
                                              <p:pRg st="2" end="2"/>
                                            </p:txEl>
                                          </p:spTgt>
                                        </p:tgtEl>
                                        <p:attrNameLst>
                                          <p:attrName>style.visibility</p:attrName>
                                        </p:attrNameLst>
                                      </p:cBhvr>
                                      <p:to>
                                        <p:strVal val="visible"/>
                                      </p:to>
                                    </p:set>
                                    <p:anim calcmode="lin" valueType="num">
                                      <p:cBhvr additive="base">
                                        <p:cTn id="19" dur="500" fill="hold"/>
                                        <p:tgtEl>
                                          <p:spTgt spid="13317">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3317">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7" grpId="0" build="p" autoUpdateAnimBg="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4"/>
          <p:cNvSpPr>
            <a:spLocks noChangeArrowheads="1"/>
          </p:cNvSpPr>
          <p:nvPr/>
        </p:nvSpPr>
        <p:spPr bwMode="auto">
          <a:xfrm>
            <a:off x="457200" y="0"/>
            <a:ext cx="8229600" cy="71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Char char="•"/>
              <a:defRPr sz="3200">
                <a:solidFill>
                  <a:schemeClr val="tx1"/>
                </a:solidFill>
                <a:latin typeface="Arial" charset="0"/>
              </a:defRPr>
            </a:lvl1pPr>
            <a:lvl2pPr marL="742950" indent="-285750">
              <a:spcBef>
                <a:spcPct val="20000"/>
              </a:spcBef>
              <a:buChar char="–"/>
              <a:defRPr sz="2800">
                <a:solidFill>
                  <a:schemeClr val="tx1"/>
                </a:solidFill>
                <a:latin typeface="Arial" charset="0"/>
              </a:defRPr>
            </a:lvl2pPr>
            <a:lvl3pPr marL="1143000" indent="-228600">
              <a:spcBef>
                <a:spcPct val="20000"/>
              </a:spcBef>
              <a:buChar char="•"/>
              <a:defRPr sz="2400">
                <a:solidFill>
                  <a:schemeClr val="tx1"/>
                </a:solidFill>
                <a:latin typeface="Arial" charset="0"/>
              </a:defRPr>
            </a:lvl3pPr>
            <a:lvl4pPr marL="1600200" indent="-228600">
              <a:spcBef>
                <a:spcPct val="20000"/>
              </a:spcBef>
              <a:buChar char="–"/>
              <a:defRPr sz="2000">
                <a:solidFill>
                  <a:schemeClr val="tx1"/>
                </a:solidFill>
                <a:latin typeface="Arial" charset="0"/>
              </a:defRPr>
            </a:lvl4pPr>
            <a:lvl5pPr marL="2057400" indent="-22860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algn="ctr" eaLnBrk="1" hangingPunct="1">
              <a:spcBef>
                <a:spcPct val="0"/>
              </a:spcBef>
              <a:buFontTx/>
              <a:buNone/>
            </a:pPr>
            <a:r>
              <a:rPr lang="en-US" altLang="en-US" sz="4400" u="sng">
                <a:solidFill>
                  <a:schemeClr val="tx2"/>
                </a:solidFill>
                <a:latin typeface="Poor Richard" pitchFamily="18" charset="0"/>
              </a:rPr>
              <a:t>Characteristic #7:  Homeostasis</a:t>
            </a:r>
          </a:p>
        </p:txBody>
      </p:sp>
      <p:sp>
        <p:nvSpPr>
          <p:cNvPr id="14341" name="Rectangle 5"/>
          <p:cNvSpPr>
            <a:spLocks noChangeArrowheads="1"/>
          </p:cNvSpPr>
          <p:nvPr/>
        </p:nvSpPr>
        <p:spPr bwMode="auto">
          <a:xfrm>
            <a:off x="3276600" y="990600"/>
            <a:ext cx="5867400" cy="5105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Char char="•"/>
              <a:defRPr sz="3200">
                <a:solidFill>
                  <a:schemeClr val="tx1"/>
                </a:solidFill>
                <a:latin typeface="Arial" charset="0"/>
              </a:defRPr>
            </a:lvl1pPr>
            <a:lvl2pPr marL="742950" indent="-285750">
              <a:spcBef>
                <a:spcPct val="20000"/>
              </a:spcBef>
              <a:buChar char="–"/>
              <a:defRPr sz="2800">
                <a:solidFill>
                  <a:schemeClr val="tx1"/>
                </a:solidFill>
                <a:latin typeface="Arial" charset="0"/>
              </a:defRPr>
            </a:lvl2pPr>
            <a:lvl3pPr marL="1143000" indent="-228600">
              <a:spcBef>
                <a:spcPct val="20000"/>
              </a:spcBef>
              <a:buChar char="•"/>
              <a:defRPr sz="2400">
                <a:solidFill>
                  <a:schemeClr val="tx1"/>
                </a:solidFill>
                <a:latin typeface="Arial" charset="0"/>
              </a:defRPr>
            </a:lvl3pPr>
            <a:lvl4pPr marL="1600200" indent="-228600">
              <a:spcBef>
                <a:spcPct val="20000"/>
              </a:spcBef>
              <a:buChar char="–"/>
              <a:defRPr sz="2000">
                <a:solidFill>
                  <a:schemeClr val="tx1"/>
                </a:solidFill>
                <a:latin typeface="Arial" charset="0"/>
              </a:defRPr>
            </a:lvl4pPr>
            <a:lvl5pPr marL="2057400" indent="-22860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r>
              <a:rPr lang="en-US" altLang="en-US">
                <a:latin typeface="Poor Richard" pitchFamily="18" charset="0"/>
              </a:rPr>
              <a:t>Homeo- (or homo-) means “same”</a:t>
            </a:r>
          </a:p>
          <a:p>
            <a:pPr eaLnBrk="1" hangingPunct="1"/>
            <a:r>
              <a:rPr lang="en-US" altLang="en-US">
                <a:latin typeface="Poor Richard" pitchFamily="18" charset="0"/>
              </a:rPr>
              <a:t>Stasis means “to stay,” or “remain.”</a:t>
            </a:r>
          </a:p>
          <a:p>
            <a:pPr eaLnBrk="1" hangingPunct="1"/>
            <a:r>
              <a:rPr lang="en-US" altLang="en-US">
                <a:latin typeface="Poor Richard" pitchFamily="18" charset="0"/>
              </a:rPr>
              <a:t>Organisms maintain a stable internal environment.</a:t>
            </a:r>
          </a:p>
          <a:p>
            <a:pPr eaLnBrk="1" hangingPunct="1"/>
            <a:r>
              <a:rPr lang="en-US" altLang="en-US">
                <a:latin typeface="Poor Richard" pitchFamily="18" charset="0"/>
              </a:rPr>
              <a:t>Explain how you maintain homeostasis.</a:t>
            </a:r>
          </a:p>
          <a:p>
            <a:pPr eaLnBrk="1" hangingPunct="1"/>
            <a:r>
              <a:rPr lang="en-US" altLang="en-US">
                <a:latin typeface="Poor Richard" pitchFamily="18" charset="0"/>
              </a:rPr>
              <a:t>Explain how this organism maintains </a:t>
            </a:r>
            <a:br>
              <a:rPr lang="en-US" altLang="en-US">
                <a:latin typeface="Poor Richard" pitchFamily="18" charset="0"/>
              </a:rPr>
            </a:br>
            <a:r>
              <a:rPr lang="en-US" altLang="en-US">
                <a:latin typeface="Poor Richard" pitchFamily="18" charset="0"/>
              </a:rPr>
              <a:t>homeostasis.</a:t>
            </a:r>
          </a:p>
        </p:txBody>
      </p:sp>
      <p:pic>
        <p:nvPicPr>
          <p:cNvPr id="23556" name="Picture 4" descr="bird bathing.jp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477000" y="4976813"/>
            <a:ext cx="2667000" cy="1881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4341">
                                            <p:txEl>
                                              <p:pRg st="0" end="0"/>
                                            </p:txEl>
                                          </p:spTgt>
                                        </p:tgtEl>
                                        <p:attrNameLst>
                                          <p:attrName>style.visibility</p:attrName>
                                        </p:attrNameLst>
                                      </p:cBhvr>
                                      <p:to>
                                        <p:strVal val="visible"/>
                                      </p:to>
                                    </p:set>
                                    <p:anim calcmode="lin" valueType="num">
                                      <p:cBhvr additive="base">
                                        <p:cTn id="7" dur="500" fill="hold"/>
                                        <p:tgtEl>
                                          <p:spTgt spid="14341">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4341">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4341">
                                            <p:txEl>
                                              <p:pRg st="1" end="1"/>
                                            </p:txEl>
                                          </p:spTgt>
                                        </p:tgtEl>
                                        <p:attrNameLst>
                                          <p:attrName>style.visibility</p:attrName>
                                        </p:attrNameLst>
                                      </p:cBhvr>
                                      <p:to>
                                        <p:strVal val="visible"/>
                                      </p:to>
                                    </p:set>
                                    <p:anim calcmode="lin" valueType="num">
                                      <p:cBhvr additive="base">
                                        <p:cTn id="13" dur="500" fill="hold"/>
                                        <p:tgtEl>
                                          <p:spTgt spid="14341">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4341">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4341">
                                            <p:txEl>
                                              <p:pRg st="2" end="2"/>
                                            </p:txEl>
                                          </p:spTgt>
                                        </p:tgtEl>
                                        <p:attrNameLst>
                                          <p:attrName>style.visibility</p:attrName>
                                        </p:attrNameLst>
                                      </p:cBhvr>
                                      <p:to>
                                        <p:strVal val="visible"/>
                                      </p:to>
                                    </p:set>
                                    <p:anim calcmode="lin" valueType="num">
                                      <p:cBhvr additive="base">
                                        <p:cTn id="19" dur="500" fill="hold"/>
                                        <p:tgtEl>
                                          <p:spTgt spid="14341">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4341">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4341">
                                            <p:txEl>
                                              <p:pRg st="3" end="3"/>
                                            </p:txEl>
                                          </p:spTgt>
                                        </p:tgtEl>
                                        <p:attrNameLst>
                                          <p:attrName>style.visibility</p:attrName>
                                        </p:attrNameLst>
                                      </p:cBhvr>
                                      <p:to>
                                        <p:strVal val="visible"/>
                                      </p:to>
                                    </p:set>
                                    <p:anim calcmode="lin" valueType="num">
                                      <p:cBhvr additive="base">
                                        <p:cTn id="25" dur="500" fill="hold"/>
                                        <p:tgtEl>
                                          <p:spTgt spid="14341">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14341">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4341">
                                            <p:txEl>
                                              <p:pRg st="4" end="4"/>
                                            </p:txEl>
                                          </p:spTgt>
                                        </p:tgtEl>
                                        <p:attrNameLst>
                                          <p:attrName>style.visibility</p:attrName>
                                        </p:attrNameLst>
                                      </p:cBhvr>
                                      <p:to>
                                        <p:strVal val="visible"/>
                                      </p:to>
                                    </p:set>
                                    <p:anim calcmode="lin" valueType="num">
                                      <p:cBhvr additive="base">
                                        <p:cTn id="31" dur="500" fill="hold"/>
                                        <p:tgtEl>
                                          <p:spTgt spid="14341">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14341">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41" grpId="0" build="p" autoUpdateAnimBg="0"/>
    </p:bldLst>
  </p:timing>
</p:sld>
</file>

<file path=ppt/slides/slide1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5602" name="Rectangle 4"/>
          <p:cNvSpPr>
            <a:spLocks noChangeArrowheads="1"/>
          </p:cNvSpPr>
          <p:nvPr/>
        </p:nvSpPr>
        <p:spPr bwMode="auto">
          <a:xfrm>
            <a:off x="457200" y="0"/>
            <a:ext cx="8229600" cy="71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Char char="•"/>
              <a:defRPr sz="3200">
                <a:solidFill>
                  <a:schemeClr val="tx1"/>
                </a:solidFill>
                <a:latin typeface="Arial" charset="0"/>
              </a:defRPr>
            </a:lvl1pPr>
            <a:lvl2pPr marL="742950" indent="-285750">
              <a:spcBef>
                <a:spcPct val="20000"/>
              </a:spcBef>
              <a:buChar char="–"/>
              <a:defRPr sz="2800">
                <a:solidFill>
                  <a:schemeClr val="tx1"/>
                </a:solidFill>
                <a:latin typeface="Arial" charset="0"/>
              </a:defRPr>
            </a:lvl2pPr>
            <a:lvl3pPr marL="1143000" indent="-228600">
              <a:spcBef>
                <a:spcPct val="20000"/>
              </a:spcBef>
              <a:buChar char="•"/>
              <a:defRPr sz="2400">
                <a:solidFill>
                  <a:schemeClr val="tx1"/>
                </a:solidFill>
                <a:latin typeface="Arial" charset="0"/>
              </a:defRPr>
            </a:lvl3pPr>
            <a:lvl4pPr marL="1600200" indent="-228600">
              <a:spcBef>
                <a:spcPct val="20000"/>
              </a:spcBef>
              <a:buChar char="–"/>
              <a:defRPr sz="2000">
                <a:solidFill>
                  <a:schemeClr val="tx1"/>
                </a:solidFill>
                <a:latin typeface="Arial" charset="0"/>
              </a:defRPr>
            </a:lvl4pPr>
            <a:lvl5pPr marL="2057400" indent="-22860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algn="ctr" eaLnBrk="1" hangingPunct="1">
              <a:spcBef>
                <a:spcPct val="0"/>
              </a:spcBef>
              <a:buFontTx/>
              <a:buNone/>
            </a:pPr>
            <a:r>
              <a:rPr lang="en-US" altLang="en-US" sz="4400" u="sng">
                <a:solidFill>
                  <a:schemeClr val="tx2"/>
                </a:solidFill>
                <a:latin typeface="Poor Richard" pitchFamily="18" charset="0"/>
              </a:rPr>
              <a:t>Characteristic #8:  Evolution</a:t>
            </a:r>
          </a:p>
        </p:txBody>
      </p:sp>
      <p:sp>
        <p:nvSpPr>
          <p:cNvPr id="15365" name="Rectangle 5"/>
          <p:cNvSpPr>
            <a:spLocks noChangeArrowheads="1"/>
          </p:cNvSpPr>
          <p:nvPr/>
        </p:nvSpPr>
        <p:spPr bwMode="auto">
          <a:xfrm>
            <a:off x="3048000" y="685800"/>
            <a:ext cx="5867400" cy="4983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Char char="•"/>
              <a:defRPr sz="3200">
                <a:solidFill>
                  <a:schemeClr val="tx1"/>
                </a:solidFill>
                <a:latin typeface="Arial" charset="0"/>
              </a:defRPr>
            </a:lvl1pPr>
            <a:lvl2pPr marL="742950" indent="-285750">
              <a:spcBef>
                <a:spcPct val="20000"/>
              </a:spcBef>
              <a:buChar char="–"/>
              <a:defRPr sz="2800">
                <a:solidFill>
                  <a:schemeClr val="tx1"/>
                </a:solidFill>
                <a:latin typeface="Arial" charset="0"/>
              </a:defRPr>
            </a:lvl2pPr>
            <a:lvl3pPr marL="1143000" indent="-228600">
              <a:spcBef>
                <a:spcPct val="20000"/>
              </a:spcBef>
              <a:buChar char="•"/>
              <a:defRPr sz="2400">
                <a:solidFill>
                  <a:schemeClr val="tx1"/>
                </a:solidFill>
                <a:latin typeface="Arial" charset="0"/>
              </a:defRPr>
            </a:lvl3pPr>
            <a:lvl4pPr marL="1600200" indent="-228600">
              <a:spcBef>
                <a:spcPct val="20000"/>
              </a:spcBef>
              <a:buChar char="–"/>
              <a:defRPr sz="2000">
                <a:solidFill>
                  <a:schemeClr val="tx1"/>
                </a:solidFill>
                <a:latin typeface="Arial" charset="0"/>
              </a:defRPr>
            </a:lvl4pPr>
            <a:lvl5pPr marL="2057400" indent="-22860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r>
              <a:rPr lang="en-US" altLang="en-US">
                <a:latin typeface="Poor Richard" pitchFamily="18" charset="0"/>
              </a:rPr>
              <a:t>Living things must adapt and change to their changing environments.</a:t>
            </a:r>
          </a:p>
          <a:p>
            <a:pPr eaLnBrk="1" hangingPunct="1"/>
            <a:r>
              <a:rPr lang="en-US" altLang="en-US">
                <a:latin typeface="Poor Richard" pitchFamily="18" charset="0"/>
              </a:rPr>
              <a:t>What evidence has been presented that illustrates evolution?</a:t>
            </a:r>
          </a:p>
          <a:p>
            <a:pPr eaLnBrk="1" hangingPunct="1"/>
            <a:r>
              <a:rPr lang="en-US" altLang="en-US">
                <a:latin typeface="Poor Richard" pitchFamily="18" charset="0"/>
              </a:rPr>
              <a:t>Give an example of an organism’s adaptations.</a:t>
            </a:r>
          </a:p>
        </p:txBody>
      </p:sp>
      <p:pic>
        <p:nvPicPr>
          <p:cNvPr id="15367" name="Picture 7" descr="34-27x-ArchaeopteryxFossil"/>
          <p:cNvPicPr>
            <a:picLocks noChangeAspect="1" noChangeArrowheads="1"/>
          </p:cNvPicPr>
          <p:nvPr>
            <p:ph/>
          </p:nvPr>
        </p:nvPicPr>
        <p:blipFill>
          <a:blip r:embed="rId3">
            <a:extLst>
              <a:ext uri="{28A0092B-C50C-407E-A947-70E740481C1C}">
                <a14:useLocalDpi xmlns:a14="http://schemas.microsoft.com/office/drawing/2010/main" val="0"/>
              </a:ext>
            </a:extLst>
          </a:blip>
          <a:srcRect/>
          <a:stretch>
            <a:fillRect/>
          </a:stretch>
        </p:blipFill>
        <p:spPr>
          <a:xfrm>
            <a:off x="4191000" y="4497388"/>
            <a:ext cx="3217863" cy="2130425"/>
          </a:xfrm>
          <a:noFill/>
        </p:spPr>
      </p:pic>
      <p:pic>
        <p:nvPicPr>
          <p:cNvPr id="25605" name="Picture 10" descr="http://www.messybeast.com/extinct/moa2.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37463" y="4114800"/>
            <a:ext cx="1506537" cy="2697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5365">
                                            <p:txEl>
                                              <p:pRg st="0" end="0"/>
                                            </p:txEl>
                                          </p:spTgt>
                                        </p:tgtEl>
                                        <p:attrNameLst>
                                          <p:attrName>style.visibility</p:attrName>
                                        </p:attrNameLst>
                                      </p:cBhvr>
                                      <p:to>
                                        <p:strVal val="visible"/>
                                      </p:to>
                                    </p:set>
                                    <p:anim calcmode="lin" valueType="num">
                                      <p:cBhvr additive="base">
                                        <p:cTn id="7" dur="500" fill="hold"/>
                                        <p:tgtEl>
                                          <p:spTgt spid="1536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536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5365">
                                            <p:txEl>
                                              <p:pRg st="1" end="1"/>
                                            </p:txEl>
                                          </p:spTgt>
                                        </p:tgtEl>
                                        <p:attrNameLst>
                                          <p:attrName>style.visibility</p:attrName>
                                        </p:attrNameLst>
                                      </p:cBhvr>
                                      <p:to>
                                        <p:strVal val="visible"/>
                                      </p:to>
                                    </p:set>
                                    <p:anim calcmode="lin" valueType="num">
                                      <p:cBhvr additive="base">
                                        <p:cTn id="13" dur="500" fill="hold"/>
                                        <p:tgtEl>
                                          <p:spTgt spid="15365">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5365">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5365">
                                            <p:txEl>
                                              <p:pRg st="2" end="2"/>
                                            </p:txEl>
                                          </p:spTgt>
                                        </p:tgtEl>
                                        <p:attrNameLst>
                                          <p:attrName>style.visibility</p:attrName>
                                        </p:attrNameLst>
                                      </p:cBhvr>
                                      <p:to>
                                        <p:strVal val="visible"/>
                                      </p:to>
                                    </p:set>
                                    <p:anim calcmode="lin" valueType="num">
                                      <p:cBhvr additive="base">
                                        <p:cTn id="19" dur="500" fill="hold"/>
                                        <p:tgtEl>
                                          <p:spTgt spid="15365">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5365">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4" fill="hold" nodeType="clickEffect">
                                  <p:stCondLst>
                                    <p:cond delay="0"/>
                                  </p:stCondLst>
                                  <p:childTnLst>
                                    <p:set>
                                      <p:cBhvr>
                                        <p:cTn id="24" dur="1" fill="hold">
                                          <p:stCondLst>
                                            <p:cond delay="0"/>
                                          </p:stCondLst>
                                        </p:cTn>
                                        <p:tgtEl>
                                          <p:spTgt spid="15367"/>
                                        </p:tgtEl>
                                        <p:attrNameLst>
                                          <p:attrName>style.visibility</p:attrName>
                                        </p:attrNameLst>
                                      </p:cBhvr>
                                      <p:to>
                                        <p:strVal val="visible"/>
                                      </p:to>
                                    </p:set>
                                    <p:anim calcmode="lin" valueType="num">
                                      <p:cBhvr additive="base">
                                        <p:cTn id="25" dur="500" fill="hold"/>
                                        <p:tgtEl>
                                          <p:spTgt spid="15367"/>
                                        </p:tgtEl>
                                        <p:attrNameLst>
                                          <p:attrName>ppt_x</p:attrName>
                                        </p:attrNameLst>
                                      </p:cBhvr>
                                      <p:tavLst>
                                        <p:tav tm="0">
                                          <p:val>
                                            <p:strVal val="#ppt_x"/>
                                          </p:val>
                                        </p:tav>
                                        <p:tav tm="100000">
                                          <p:val>
                                            <p:strVal val="#ppt_x"/>
                                          </p:val>
                                        </p:tav>
                                      </p:tavLst>
                                    </p:anim>
                                    <p:anim calcmode="lin" valueType="num">
                                      <p:cBhvr additive="base">
                                        <p:cTn id="26" dur="500" fill="hold"/>
                                        <p:tgtEl>
                                          <p:spTgt spid="15367"/>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42" presetClass="entr" presetSubtype="0" fill="hold" nodeType="clickEffect">
                                  <p:stCondLst>
                                    <p:cond delay="0"/>
                                  </p:stCondLst>
                                  <p:childTnLst>
                                    <p:set>
                                      <p:cBhvr>
                                        <p:cTn id="30" dur="1" fill="hold">
                                          <p:stCondLst>
                                            <p:cond delay="0"/>
                                          </p:stCondLst>
                                        </p:cTn>
                                        <p:tgtEl>
                                          <p:spTgt spid="25605"/>
                                        </p:tgtEl>
                                        <p:attrNameLst>
                                          <p:attrName>style.visibility</p:attrName>
                                        </p:attrNameLst>
                                      </p:cBhvr>
                                      <p:to>
                                        <p:strVal val="visible"/>
                                      </p:to>
                                    </p:set>
                                    <p:animEffect transition="in" filter="fade">
                                      <p:cBhvr>
                                        <p:cTn id="31" dur="1000"/>
                                        <p:tgtEl>
                                          <p:spTgt spid="25605"/>
                                        </p:tgtEl>
                                      </p:cBhvr>
                                    </p:animEffect>
                                    <p:anim calcmode="lin" valueType="num">
                                      <p:cBhvr>
                                        <p:cTn id="32" dur="1000" fill="hold"/>
                                        <p:tgtEl>
                                          <p:spTgt spid="25605"/>
                                        </p:tgtEl>
                                        <p:attrNameLst>
                                          <p:attrName>ppt_x</p:attrName>
                                        </p:attrNameLst>
                                      </p:cBhvr>
                                      <p:tavLst>
                                        <p:tav tm="0">
                                          <p:val>
                                            <p:strVal val="#ppt_x"/>
                                          </p:val>
                                        </p:tav>
                                        <p:tav tm="100000">
                                          <p:val>
                                            <p:strVal val="#ppt_x"/>
                                          </p:val>
                                        </p:tav>
                                      </p:tavLst>
                                    </p:anim>
                                    <p:anim calcmode="lin" valueType="num">
                                      <p:cBhvr>
                                        <p:cTn id="33" dur="1000" fill="hold"/>
                                        <p:tgtEl>
                                          <p:spTgt spid="2560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5" grpId="0" build="p" autoUpdateAnimBg="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4"/>
          <p:cNvSpPr>
            <a:spLocks noChangeArrowheads="1"/>
          </p:cNvSpPr>
          <p:nvPr/>
        </p:nvSpPr>
        <p:spPr bwMode="auto">
          <a:xfrm>
            <a:off x="-1676400" y="0"/>
            <a:ext cx="8229600" cy="792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Char char="•"/>
              <a:defRPr sz="3200">
                <a:solidFill>
                  <a:schemeClr val="tx1"/>
                </a:solidFill>
                <a:latin typeface="Arial" charset="0"/>
              </a:defRPr>
            </a:lvl1pPr>
            <a:lvl2pPr marL="742950" indent="-285750">
              <a:spcBef>
                <a:spcPct val="20000"/>
              </a:spcBef>
              <a:buChar char="–"/>
              <a:defRPr sz="2800">
                <a:solidFill>
                  <a:schemeClr val="tx1"/>
                </a:solidFill>
                <a:latin typeface="Arial" charset="0"/>
              </a:defRPr>
            </a:lvl2pPr>
            <a:lvl3pPr marL="1143000" indent="-228600">
              <a:spcBef>
                <a:spcPct val="20000"/>
              </a:spcBef>
              <a:buChar char="•"/>
              <a:defRPr sz="2400">
                <a:solidFill>
                  <a:schemeClr val="tx1"/>
                </a:solidFill>
                <a:latin typeface="Arial" charset="0"/>
              </a:defRPr>
            </a:lvl3pPr>
            <a:lvl4pPr marL="1600200" indent="-228600">
              <a:spcBef>
                <a:spcPct val="20000"/>
              </a:spcBef>
              <a:buChar char="–"/>
              <a:defRPr sz="2000">
                <a:solidFill>
                  <a:schemeClr val="tx1"/>
                </a:solidFill>
                <a:latin typeface="Arial" charset="0"/>
              </a:defRPr>
            </a:lvl4pPr>
            <a:lvl5pPr marL="2057400" indent="-22860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algn="ctr" eaLnBrk="1" hangingPunct="1">
              <a:spcBef>
                <a:spcPct val="0"/>
              </a:spcBef>
              <a:buFontTx/>
              <a:buNone/>
            </a:pPr>
            <a:r>
              <a:rPr lang="en-US" altLang="en-US" sz="4400" u="sng">
                <a:solidFill>
                  <a:schemeClr val="tx2"/>
                </a:solidFill>
                <a:latin typeface="Poor Richard" pitchFamily="18" charset="0"/>
              </a:rPr>
              <a:t>Organization of Life</a:t>
            </a:r>
          </a:p>
        </p:txBody>
      </p:sp>
      <p:sp>
        <p:nvSpPr>
          <p:cNvPr id="16389" name="Rectangle 5"/>
          <p:cNvSpPr>
            <a:spLocks noChangeArrowheads="1"/>
          </p:cNvSpPr>
          <p:nvPr/>
        </p:nvSpPr>
        <p:spPr bwMode="auto">
          <a:xfrm>
            <a:off x="3276600" y="1371600"/>
            <a:ext cx="5867400" cy="4983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Char char="•"/>
              <a:defRPr sz="3200">
                <a:solidFill>
                  <a:schemeClr val="tx1"/>
                </a:solidFill>
                <a:latin typeface="Arial" charset="0"/>
              </a:defRPr>
            </a:lvl1pPr>
            <a:lvl2pPr marL="742950" indent="-285750">
              <a:spcBef>
                <a:spcPct val="20000"/>
              </a:spcBef>
              <a:buChar char="–"/>
              <a:defRPr sz="2800">
                <a:solidFill>
                  <a:schemeClr val="tx1"/>
                </a:solidFill>
                <a:latin typeface="Arial" charset="0"/>
              </a:defRPr>
            </a:lvl2pPr>
            <a:lvl3pPr marL="1143000" indent="-228600">
              <a:spcBef>
                <a:spcPct val="20000"/>
              </a:spcBef>
              <a:buChar char="•"/>
              <a:defRPr sz="2400">
                <a:solidFill>
                  <a:schemeClr val="tx1"/>
                </a:solidFill>
                <a:latin typeface="Arial" charset="0"/>
              </a:defRPr>
            </a:lvl3pPr>
            <a:lvl4pPr marL="1600200" indent="-228600">
              <a:spcBef>
                <a:spcPct val="20000"/>
              </a:spcBef>
              <a:buChar char="–"/>
              <a:defRPr sz="2000">
                <a:solidFill>
                  <a:schemeClr val="tx1"/>
                </a:solidFill>
                <a:latin typeface="Arial" charset="0"/>
              </a:defRPr>
            </a:lvl4pPr>
            <a:lvl5pPr marL="2057400" indent="-22860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r>
              <a:rPr lang="en-US" altLang="en-US">
                <a:latin typeface="Poor Richard" pitchFamily="18" charset="0"/>
              </a:rPr>
              <a:t>Biosphere:  layer around the Earth that sustains life</a:t>
            </a:r>
          </a:p>
          <a:p>
            <a:pPr eaLnBrk="1" hangingPunct="1"/>
            <a:r>
              <a:rPr lang="en-US" altLang="en-US">
                <a:latin typeface="Poor Richard" pitchFamily="18" charset="0"/>
              </a:rPr>
              <a:t>Ecosystem:  within the biosphere are different areas with different climates </a:t>
            </a:r>
          </a:p>
          <a:p>
            <a:pPr eaLnBrk="1" hangingPunct="1"/>
            <a:r>
              <a:rPr lang="en-US" altLang="en-US">
                <a:latin typeface="Poor Richard" pitchFamily="18" charset="0"/>
              </a:rPr>
              <a:t>Community:  group of all living things in an area</a:t>
            </a:r>
          </a:p>
          <a:p>
            <a:pPr eaLnBrk="1" hangingPunct="1"/>
            <a:r>
              <a:rPr lang="en-US" altLang="en-US">
                <a:latin typeface="Poor Richard" pitchFamily="18" charset="0"/>
              </a:rPr>
              <a:t>Population:  group of a single species in an area</a:t>
            </a:r>
          </a:p>
          <a:p>
            <a:pPr eaLnBrk="1" hangingPunct="1"/>
            <a:r>
              <a:rPr lang="en-US" altLang="en-US">
                <a:latin typeface="Poor Richard" pitchFamily="18" charset="0"/>
              </a:rPr>
              <a:t>Organism:  individual living thing</a:t>
            </a:r>
          </a:p>
        </p:txBody>
      </p:sp>
      <p:sp>
        <p:nvSpPr>
          <p:cNvPr id="27652" name="Rectangle 4"/>
          <p:cNvSpPr>
            <a:spLocks noChangeArrowheads="1"/>
          </p:cNvSpPr>
          <p:nvPr/>
        </p:nvSpPr>
        <p:spPr bwMode="auto">
          <a:xfrm>
            <a:off x="-26988" y="685800"/>
            <a:ext cx="9220201" cy="792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Char char="•"/>
              <a:defRPr sz="3200">
                <a:solidFill>
                  <a:schemeClr val="tx1"/>
                </a:solidFill>
                <a:latin typeface="Arial" charset="0"/>
              </a:defRPr>
            </a:lvl1pPr>
            <a:lvl2pPr marL="742950" indent="-285750">
              <a:spcBef>
                <a:spcPct val="20000"/>
              </a:spcBef>
              <a:buChar char="–"/>
              <a:defRPr sz="2800">
                <a:solidFill>
                  <a:schemeClr val="tx1"/>
                </a:solidFill>
                <a:latin typeface="Arial" charset="0"/>
              </a:defRPr>
            </a:lvl2pPr>
            <a:lvl3pPr marL="1143000" indent="-228600">
              <a:spcBef>
                <a:spcPct val="20000"/>
              </a:spcBef>
              <a:buChar char="•"/>
              <a:defRPr sz="2400">
                <a:solidFill>
                  <a:schemeClr val="tx1"/>
                </a:solidFill>
                <a:latin typeface="Arial" charset="0"/>
              </a:defRPr>
            </a:lvl3pPr>
            <a:lvl4pPr marL="1600200" indent="-228600">
              <a:spcBef>
                <a:spcPct val="20000"/>
              </a:spcBef>
              <a:buChar char="–"/>
              <a:defRPr sz="2000">
                <a:solidFill>
                  <a:schemeClr val="tx1"/>
                </a:solidFill>
                <a:latin typeface="Arial" charset="0"/>
              </a:defRPr>
            </a:lvl4pPr>
            <a:lvl5pPr marL="2057400" indent="-22860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algn="ctr" eaLnBrk="1" hangingPunct="1">
              <a:spcBef>
                <a:spcPct val="0"/>
              </a:spcBef>
              <a:buFontTx/>
              <a:buNone/>
            </a:pPr>
            <a:r>
              <a:rPr lang="en-US" altLang="en-US" sz="4400">
                <a:solidFill>
                  <a:schemeClr val="tx2"/>
                </a:solidFill>
                <a:latin typeface="Poor Richard" pitchFamily="18" charset="0"/>
              </a:rPr>
              <a:t>Life is organized into levels of complexity: </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6389">
                                            <p:txEl>
                                              <p:pRg st="0" end="0"/>
                                            </p:txEl>
                                          </p:spTgt>
                                        </p:tgtEl>
                                        <p:attrNameLst>
                                          <p:attrName>style.visibility</p:attrName>
                                        </p:attrNameLst>
                                      </p:cBhvr>
                                      <p:to>
                                        <p:strVal val="visible"/>
                                      </p:to>
                                    </p:set>
                                    <p:anim calcmode="lin" valueType="num">
                                      <p:cBhvr additive="base">
                                        <p:cTn id="7" dur="500" fill="hold"/>
                                        <p:tgtEl>
                                          <p:spTgt spid="16389">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6389">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6389">
                                            <p:txEl>
                                              <p:pRg st="1" end="1"/>
                                            </p:txEl>
                                          </p:spTgt>
                                        </p:tgtEl>
                                        <p:attrNameLst>
                                          <p:attrName>style.visibility</p:attrName>
                                        </p:attrNameLst>
                                      </p:cBhvr>
                                      <p:to>
                                        <p:strVal val="visible"/>
                                      </p:to>
                                    </p:set>
                                    <p:anim calcmode="lin" valueType="num">
                                      <p:cBhvr additive="base">
                                        <p:cTn id="13" dur="500" fill="hold"/>
                                        <p:tgtEl>
                                          <p:spTgt spid="16389">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6389">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6389">
                                            <p:txEl>
                                              <p:pRg st="2" end="2"/>
                                            </p:txEl>
                                          </p:spTgt>
                                        </p:tgtEl>
                                        <p:attrNameLst>
                                          <p:attrName>style.visibility</p:attrName>
                                        </p:attrNameLst>
                                      </p:cBhvr>
                                      <p:to>
                                        <p:strVal val="visible"/>
                                      </p:to>
                                    </p:set>
                                    <p:anim calcmode="lin" valueType="num">
                                      <p:cBhvr additive="base">
                                        <p:cTn id="19" dur="500" fill="hold"/>
                                        <p:tgtEl>
                                          <p:spTgt spid="16389">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6389">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6389">
                                            <p:txEl>
                                              <p:pRg st="3" end="3"/>
                                            </p:txEl>
                                          </p:spTgt>
                                        </p:tgtEl>
                                        <p:attrNameLst>
                                          <p:attrName>style.visibility</p:attrName>
                                        </p:attrNameLst>
                                      </p:cBhvr>
                                      <p:to>
                                        <p:strVal val="visible"/>
                                      </p:to>
                                    </p:set>
                                    <p:anim calcmode="lin" valueType="num">
                                      <p:cBhvr additive="base">
                                        <p:cTn id="25" dur="500" fill="hold"/>
                                        <p:tgtEl>
                                          <p:spTgt spid="16389">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16389">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6389">
                                            <p:txEl>
                                              <p:pRg st="4" end="4"/>
                                            </p:txEl>
                                          </p:spTgt>
                                        </p:tgtEl>
                                        <p:attrNameLst>
                                          <p:attrName>style.visibility</p:attrName>
                                        </p:attrNameLst>
                                      </p:cBhvr>
                                      <p:to>
                                        <p:strVal val="visible"/>
                                      </p:to>
                                    </p:set>
                                    <p:anim calcmode="lin" valueType="num">
                                      <p:cBhvr additive="base">
                                        <p:cTn id="31" dur="500" fill="hold"/>
                                        <p:tgtEl>
                                          <p:spTgt spid="16389">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16389">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9" grpId="0"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698" name="Picture 5" descr="organiza"/>
          <p:cNvPicPr>
            <a:picLocks noChangeAspect="1" noChangeArrowheads="1"/>
          </p:cNvPicPr>
          <p:nvPr>
            <p:ph/>
          </p:nvPr>
        </p:nvPicPr>
        <p:blipFill>
          <a:blip r:embed="rId3">
            <a:extLst>
              <a:ext uri="{28A0092B-C50C-407E-A947-70E740481C1C}">
                <a14:useLocalDpi xmlns:a14="http://schemas.microsoft.com/office/drawing/2010/main" val="0"/>
              </a:ext>
            </a:extLst>
          </a:blip>
          <a:srcRect/>
          <a:stretch>
            <a:fillRect/>
          </a:stretch>
        </p:blipFill>
        <p:spPr>
          <a:xfrm>
            <a:off x="3276600" y="0"/>
            <a:ext cx="5867400" cy="6858000"/>
          </a:xfrm>
          <a:noFill/>
        </p:spPr>
      </p:pic>
      <p:sp>
        <p:nvSpPr>
          <p:cNvPr id="29699" name="AutoShape 7"/>
          <p:cNvSpPr>
            <a:spLocks noChangeArrowheads="1"/>
          </p:cNvSpPr>
          <p:nvPr/>
        </p:nvSpPr>
        <p:spPr bwMode="auto">
          <a:xfrm>
            <a:off x="457200" y="0"/>
            <a:ext cx="2590800" cy="1143000"/>
          </a:xfrm>
          <a:prstGeom prst="wedgeEllipseCallout">
            <a:avLst>
              <a:gd name="adj1" fmla="val 8852"/>
              <a:gd name="adj2" fmla="val 105722"/>
            </a:avLst>
          </a:prstGeom>
          <a:solidFill>
            <a:schemeClr val="accent1"/>
          </a:solidFill>
          <a:ln w="9525">
            <a:solidFill>
              <a:schemeClr val="tx1"/>
            </a:solidFill>
            <a:miter lim="800000"/>
            <a:headEnd/>
            <a:tailEnd/>
          </a:ln>
        </p:spPr>
        <p:txBody>
          <a:bodyPr/>
          <a:lstStyle>
            <a:lvl1pPr>
              <a:spcBef>
                <a:spcPct val="20000"/>
              </a:spcBef>
              <a:buChar char="•"/>
              <a:defRPr sz="3200">
                <a:solidFill>
                  <a:schemeClr val="tx1"/>
                </a:solidFill>
                <a:latin typeface="Arial" charset="0"/>
              </a:defRPr>
            </a:lvl1pPr>
            <a:lvl2pPr marL="742950" indent="-285750">
              <a:spcBef>
                <a:spcPct val="20000"/>
              </a:spcBef>
              <a:buChar char="–"/>
              <a:defRPr sz="2800">
                <a:solidFill>
                  <a:schemeClr val="tx1"/>
                </a:solidFill>
                <a:latin typeface="Arial" charset="0"/>
              </a:defRPr>
            </a:lvl2pPr>
            <a:lvl3pPr marL="1143000" indent="-228600">
              <a:spcBef>
                <a:spcPct val="20000"/>
              </a:spcBef>
              <a:buChar char="•"/>
              <a:defRPr sz="2400">
                <a:solidFill>
                  <a:schemeClr val="tx1"/>
                </a:solidFill>
                <a:latin typeface="Arial" charset="0"/>
              </a:defRPr>
            </a:lvl3pPr>
            <a:lvl4pPr marL="1600200" indent="-228600">
              <a:spcBef>
                <a:spcPct val="20000"/>
              </a:spcBef>
              <a:buChar char="–"/>
              <a:defRPr sz="2000">
                <a:solidFill>
                  <a:schemeClr val="tx1"/>
                </a:solidFill>
                <a:latin typeface="Arial" charset="0"/>
              </a:defRPr>
            </a:lvl4pPr>
            <a:lvl5pPr marL="2057400" indent="-22860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algn="ctr" eaLnBrk="1" hangingPunct="1">
              <a:spcBef>
                <a:spcPct val="0"/>
              </a:spcBef>
              <a:buFontTx/>
              <a:buNone/>
            </a:pPr>
            <a:r>
              <a:rPr lang="en-US" altLang="en-US" sz="1800" b="1" i="1"/>
              <a:t>Wow!</a:t>
            </a:r>
          </a:p>
          <a:p>
            <a:pPr algn="ctr" eaLnBrk="1" hangingPunct="1">
              <a:spcBef>
                <a:spcPct val="0"/>
              </a:spcBef>
              <a:buFontTx/>
              <a:buNone/>
            </a:pPr>
            <a:r>
              <a:rPr lang="en-US" altLang="en-US" sz="1800" b="1" i="1"/>
              <a:t>That’s really “organized!”</a:t>
            </a: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Content Placeholder 1"/>
          <p:cNvSpPr>
            <a:spLocks noGrp="1"/>
          </p:cNvSpPr>
          <p:nvPr>
            <p:ph/>
          </p:nvPr>
        </p:nvSpPr>
        <p:spPr/>
        <p:txBody>
          <a:bodyPr/>
          <a:lstStyle/>
          <a:p>
            <a:endParaRPr lang="en-US" altLang="en-US" smtClean="0"/>
          </a:p>
        </p:txBody>
      </p:sp>
      <p:pic>
        <p:nvPicPr>
          <p:cNvPr id="31747" name="AB0FE8B6-9ADB-47F3-8E9B-CAFF1AD7F5C6" descr="image.jpe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875" y="4763"/>
            <a:ext cx="9159875" cy="6853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Box 2"/>
          <p:cNvSpPr txBox="1"/>
          <p:nvPr/>
        </p:nvSpPr>
        <p:spPr>
          <a:xfrm>
            <a:off x="152400" y="152400"/>
            <a:ext cx="3810000" cy="1107996"/>
          </a:xfrm>
          <a:prstGeom prst="rect">
            <a:avLst/>
          </a:prstGeom>
          <a:noFill/>
        </p:spPr>
        <p:txBody>
          <a:bodyPr>
            <a:spAutoFit/>
          </a:bodyPr>
          <a:lstStyle/>
          <a:p>
            <a:pPr>
              <a:defRPr/>
            </a:pPr>
            <a:r>
              <a:rPr lang="en-US" sz="2400" b="1" i="1" dirty="0">
                <a:solidFill>
                  <a:schemeClr val="bg1"/>
                </a:solidFill>
                <a:effectLst>
                  <a:innerShdw blurRad="63500" dist="50800" dir="13500000">
                    <a:prstClr val="black">
                      <a:alpha val="50000"/>
                    </a:prstClr>
                  </a:innerShdw>
                </a:effectLst>
                <a:latin typeface="Arial" panose="020B0604020202020204" pitchFamily="34" charset="0"/>
              </a:rPr>
              <a:t>Avian Science in Action:</a:t>
            </a:r>
          </a:p>
          <a:p>
            <a:pPr>
              <a:defRPr/>
            </a:pPr>
            <a:r>
              <a:rPr lang="en-US" sz="2400" b="1" i="1" dirty="0">
                <a:solidFill>
                  <a:schemeClr val="bg1"/>
                </a:solidFill>
                <a:effectLst>
                  <a:innerShdw blurRad="63500" dist="50800" dir="13500000">
                    <a:prstClr val="black">
                      <a:alpha val="50000"/>
                    </a:prstClr>
                  </a:innerShdw>
                </a:effectLst>
                <a:latin typeface="Arial" panose="020B0604020202020204" pitchFamily="34" charset="0"/>
              </a:rPr>
              <a:t>Blue-throated macaw</a:t>
            </a:r>
          </a:p>
          <a:p>
            <a:pPr>
              <a:defRPr/>
            </a:pPr>
            <a:r>
              <a:rPr lang="en-US" b="1" i="1" dirty="0" err="1">
                <a:solidFill>
                  <a:schemeClr val="bg1"/>
                </a:solidFill>
                <a:effectLst>
                  <a:innerShdw blurRad="63500" dist="50800" dir="13500000">
                    <a:prstClr val="black">
                      <a:alpha val="50000"/>
                    </a:prstClr>
                  </a:innerShdw>
                </a:effectLst>
                <a:latin typeface="Arial" panose="020B0604020202020204" pitchFamily="34" charset="0"/>
              </a:rPr>
              <a:t>Ara</a:t>
            </a:r>
            <a:r>
              <a:rPr lang="en-US" b="1" i="1" dirty="0">
                <a:solidFill>
                  <a:schemeClr val="bg1"/>
                </a:solidFill>
                <a:effectLst>
                  <a:innerShdw blurRad="63500" dist="50800" dir="13500000">
                    <a:prstClr val="black">
                      <a:alpha val="50000"/>
                    </a:prstClr>
                  </a:innerShdw>
                </a:effectLst>
                <a:latin typeface="Arial" panose="020B0604020202020204" pitchFamily="34" charset="0"/>
              </a:rPr>
              <a:t> </a:t>
            </a:r>
            <a:r>
              <a:rPr lang="en-US" b="1" i="1" dirty="0" err="1">
                <a:solidFill>
                  <a:schemeClr val="bg1"/>
                </a:solidFill>
                <a:effectLst>
                  <a:innerShdw blurRad="63500" dist="50800" dir="13500000">
                    <a:prstClr val="black">
                      <a:alpha val="50000"/>
                    </a:prstClr>
                  </a:innerShdw>
                </a:effectLst>
                <a:latin typeface="Arial" panose="020B0604020202020204" pitchFamily="34" charset="0"/>
              </a:rPr>
              <a:t>glaucogularis</a:t>
            </a:r>
            <a:endParaRPr lang="en-US" b="1" i="1" dirty="0">
              <a:solidFill>
                <a:schemeClr val="bg1"/>
              </a:solidFill>
              <a:effectLst>
                <a:innerShdw blurRad="63500" dist="50800" dir="13500000">
                  <a:prstClr val="black">
                    <a:alpha val="50000"/>
                  </a:prstClr>
                </a:innerShdw>
              </a:effectLst>
              <a:latin typeface="Arial" panose="020B0604020202020204" pitchFamily="34" charset="0"/>
            </a:endParaRPr>
          </a:p>
        </p:txBody>
      </p:sp>
      <p:sp>
        <p:nvSpPr>
          <p:cNvPr id="6" name="TextBox 5"/>
          <p:cNvSpPr txBox="1"/>
          <p:nvPr/>
        </p:nvSpPr>
        <p:spPr>
          <a:xfrm>
            <a:off x="5410200" y="6383482"/>
            <a:ext cx="3810000" cy="461665"/>
          </a:xfrm>
          <a:prstGeom prst="rect">
            <a:avLst/>
          </a:prstGeom>
          <a:noFill/>
        </p:spPr>
        <p:txBody>
          <a:bodyPr>
            <a:spAutoFit/>
          </a:bodyPr>
          <a:lstStyle/>
          <a:p>
            <a:pPr>
              <a:defRPr/>
            </a:pPr>
            <a:r>
              <a:rPr lang="en-US" sz="1200" b="1" i="1" dirty="0">
                <a:solidFill>
                  <a:schemeClr val="bg1"/>
                </a:solidFill>
                <a:effectLst>
                  <a:innerShdw blurRad="63500" dist="50800" dir="13500000">
                    <a:prstClr val="black">
                      <a:alpha val="50000"/>
                    </a:prstClr>
                  </a:innerShdw>
                </a:effectLst>
                <a:latin typeface="Arial" panose="020B0604020202020204" pitchFamily="34" charset="0"/>
              </a:rPr>
              <a:t>Special thanks to Laney Rickman for the use of her photos.</a:t>
            </a: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AB0FE8B6-9ADB-47F3-8E9B-CAFF1AD7F5C6" descr="image.jpeg"/>
          <p:cNvPicPr>
            <a:picLocks noChangeAspect="1" noChangeArrowheads="1"/>
          </p:cNvPicPr>
          <p:nvPr/>
        </p:nvPicPr>
        <p:blipFill>
          <a:blip r:embed="rId2">
            <a:duotone>
              <a:schemeClr val="accent5">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15563" y="4590"/>
            <a:ext cx="9159563" cy="6853410"/>
          </a:xfrm>
          <a:prstGeom prst="rect">
            <a:avLst/>
          </a:prstGeom>
          <a:noFill/>
          <a:ln>
            <a:noFill/>
          </a:ln>
          <a:effectLst>
            <a:outerShdw blurRad="50800" dist="50800" dir="5400000" algn="ctr" rotWithShape="0">
              <a:schemeClr val="accent2">
                <a:lumMod val="75000"/>
                <a:alpha val="16000"/>
              </a:scheme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771" name="Title 3"/>
          <p:cNvSpPr>
            <a:spLocks noGrp="1"/>
          </p:cNvSpPr>
          <p:nvPr>
            <p:ph type="title"/>
          </p:nvPr>
        </p:nvSpPr>
        <p:spPr>
          <a:xfrm>
            <a:off x="457200" y="76200"/>
            <a:ext cx="8229600" cy="1143000"/>
          </a:xfrm>
        </p:spPr>
        <p:txBody>
          <a:bodyPr/>
          <a:lstStyle/>
          <a:p>
            <a:r>
              <a:rPr lang="en-US" altLang="en-US" smtClean="0">
                <a:latin typeface="Poor Richard" pitchFamily="18" charset="0"/>
              </a:rPr>
              <a:t>The Blue-throated Macaw</a:t>
            </a:r>
          </a:p>
        </p:txBody>
      </p:sp>
      <p:sp>
        <p:nvSpPr>
          <p:cNvPr id="32772" name="Content Placeholder 4"/>
          <p:cNvSpPr>
            <a:spLocks noGrp="1"/>
          </p:cNvSpPr>
          <p:nvPr>
            <p:ph idx="1"/>
          </p:nvPr>
        </p:nvSpPr>
        <p:spPr>
          <a:xfrm>
            <a:off x="228600" y="1066800"/>
            <a:ext cx="8686800" cy="4525963"/>
          </a:xfrm>
        </p:spPr>
        <p:txBody>
          <a:bodyPr/>
          <a:lstStyle/>
          <a:p>
            <a:r>
              <a:rPr lang="en-US" altLang="en-US" sz="3600" i="1" smtClean="0">
                <a:latin typeface="Poor Richard" pitchFamily="18" charset="0"/>
              </a:rPr>
              <a:t>Ara glaucogularis </a:t>
            </a:r>
            <a:r>
              <a:rPr lang="en-US" altLang="en-US" sz="3600" smtClean="0">
                <a:latin typeface="Poor Richard" pitchFamily="18" charset="0"/>
              </a:rPr>
              <a:t>is critically endangered, with a small population of approximately 300 individuals in the South American country of Bolivia.</a:t>
            </a:r>
          </a:p>
          <a:p>
            <a:r>
              <a:rPr lang="en-US" altLang="en-US" sz="3600" smtClean="0">
                <a:latin typeface="Poor Richard" pitchFamily="18" charset="0"/>
              </a:rPr>
              <a:t>This species faces many threats, with a major current threat being deforestation to make space for agriculture.  </a:t>
            </a:r>
          </a:p>
          <a:p>
            <a:r>
              <a:rPr lang="en-US" altLang="en-US" sz="3600" smtClean="0">
                <a:latin typeface="Poor Richard" pitchFamily="18" charset="0"/>
              </a:rPr>
              <a:t>Private breeding practice has produced a population of blue-throated macaws to aid in their survival. </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2772">
                                            <p:txEl>
                                              <p:pRg st="0" end="0"/>
                                            </p:txEl>
                                          </p:spTgt>
                                        </p:tgtEl>
                                        <p:attrNameLst>
                                          <p:attrName>style.visibility</p:attrName>
                                        </p:attrNameLst>
                                      </p:cBhvr>
                                      <p:to>
                                        <p:strVal val="visible"/>
                                      </p:to>
                                    </p:set>
                                    <p:animEffect transition="in" filter="fade">
                                      <p:cBhvr>
                                        <p:cTn id="7" dur="500"/>
                                        <p:tgtEl>
                                          <p:spTgt spid="32772">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2772">
                                            <p:txEl>
                                              <p:pRg st="1" end="1"/>
                                            </p:txEl>
                                          </p:spTgt>
                                        </p:tgtEl>
                                        <p:attrNameLst>
                                          <p:attrName>style.visibility</p:attrName>
                                        </p:attrNameLst>
                                      </p:cBhvr>
                                      <p:to>
                                        <p:strVal val="visible"/>
                                      </p:to>
                                    </p:set>
                                    <p:animEffect transition="in" filter="fade">
                                      <p:cBhvr>
                                        <p:cTn id="12" dur="500"/>
                                        <p:tgtEl>
                                          <p:spTgt spid="32772">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2772">
                                            <p:txEl>
                                              <p:pRg st="2" end="2"/>
                                            </p:txEl>
                                          </p:spTgt>
                                        </p:tgtEl>
                                        <p:attrNameLst>
                                          <p:attrName>style.visibility</p:attrName>
                                        </p:attrNameLst>
                                      </p:cBhvr>
                                      <p:to>
                                        <p:strVal val="visible"/>
                                      </p:to>
                                    </p:set>
                                    <p:animEffect transition="in" filter="fade">
                                      <p:cBhvr>
                                        <p:cTn id="17" dur="500"/>
                                        <p:tgtEl>
                                          <p:spTgt spid="3277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772" grpId="0" build="p"/>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AB0FE8B6-9ADB-47F3-8E9B-CAFF1AD7F5C6" descr="image.jpeg"/>
          <p:cNvPicPr>
            <a:picLocks noChangeAspect="1" noChangeArrowheads="1"/>
          </p:cNvPicPr>
          <p:nvPr/>
        </p:nvPicPr>
        <p:blipFill>
          <a:blip r:embed="rId2">
            <a:duotone>
              <a:schemeClr val="accent5">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15563" y="4590"/>
            <a:ext cx="9159563" cy="6853410"/>
          </a:xfrm>
          <a:prstGeom prst="rect">
            <a:avLst/>
          </a:prstGeom>
          <a:noFill/>
          <a:ln>
            <a:noFill/>
          </a:ln>
          <a:effectLst>
            <a:outerShdw blurRad="50800" dist="50800" dir="5400000" algn="ctr" rotWithShape="0">
              <a:schemeClr val="accent2">
                <a:lumMod val="75000"/>
                <a:alpha val="16000"/>
              </a:scheme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3795" name="Title 1"/>
          <p:cNvSpPr>
            <a:spLocks noGrp="1"/>
          </p:cNvSpPr>
          <p:nvPr>
            <p:ph type="title"/>
          </p:nvPr>
        </p:nvSpPr>
        <p:spPr>
          <a:xfrm>
            <a:off x="533400" y="22225"/>
            <a:ext cx="8229600" cy="1143000"/>
          </a:xfrm>
        </p:spPr>
        <p:txBody>
          <a:bodyPr/>
          <a:lstStyle/>
          <a:p>
            <a:r>
              <a:rPr lang="en-US" altLang="en-US" smtClean="0">
                <a:latin typeface="Poor Richard" pitchFamily="18" charset="0"/>
              </a:rPr>
              <a:t>Captive Breeding Helps Conserve</a:t>
            </a:r>
          </a:p>
        </p:txBody>
      </p:sp>
      <p:sp>
        <p:nvSpPr>
          <p:cNvPr id="33796" name="Content Placeholder 2"/>
          <p:cNvSpPr>
            <a:spLocks noGrp="1"/>
          </p:cNvSpPr>
          <p:nvPr>
            <p:ph idx="1"/>
          </p:nvPr>
        </p:nvSpPr>
        <p:spPr>
          <a:xfrm>
            <a:off x="228600" y="1101725"/>
            <a:ext cx="8763000" cy="5527675"/>
          </a:xfrm>
        </p:spPr>
        <p:txBody>
          <a:bodyPr/>
          <a:lstStyle/>
          <a:p>
            <a:r>
              <a:rPr lang="en-US" altLang="en-US" dirty="0" smtClean="0">
                <a:latin typeface="Poor Richard" pitchFamily="18" charset="0"/>
              </a:rPr>
              <a:t>The Bird Endowment is an organization that works towards “breaking the extinction vortex into which the Blue-throated Macaw has been thrust.”</a:t>
            </a:r>
          </a:p>
          <a:p>
            <a:r>
              <a:rPr lang="en-US" altLang="en-US" dirty="0" smtClean="0">
                <a:latin typeface="Poor Richard" pitchFamily="18" charset="0"/>
              </a:rPr>
              <a:t>In the wild, this organization supports</a:t>
            </a:r>
            <a:r>
              <a:rPr lang="en-US" altLang="en-US" b="1" dirty="0" smtClean="0">
                <a:latin typeface="Poor Richard" pitchFamily="18" charset="0"/>
              </a:rPr>
              <a:t> </a:t>
            </a:r>
            <a:br>
              <a:rPr lang="en-US" altLang="en-US" b="1" dirty="0" smtClean="0">
                <a:latin typeface="Poor Richard" pitchFamily="18" charset="0"/>
              </a:rPr>
            </a:br>
            <a:r>
              <a:rPr lang="en-US" altLang="en-US" b="1" i="1" dirty="0" smtClean="0">
                <a:latin typeface="Poor Richard" pitchFamily="18" charset="0"/>
              </a:rPr>
              <a:t>in </a:t>
            </a:r>
            <a:r>
              <a:rPr lang="en-US" altLang="en-US" b="1" i="1" dirty="0" smtClean="0">
                <a:latin typeface="Poor Richard" pitchFamily="18" charset="0"/>
              </a:rPr>
              <a:t>situ </a:t>
            </a:r>
            <a:r>
              <a:rPr lang="en-US" altLang="en-US" b="1" dirty="0" smtClean="0">
                <a:latin typeface="Poor Richard" pitchFamily="18" charset="0"/>
              </a:rPr>
              <a:t> </a:t>
            </a:r>
            <a:r>
              <a:rPr lang="en-US" altLang="en-US" b="1" dirty="0" smtClean="0">
                <a:latin typeface="Poor Richard" pitchFamily="18" charset="0"/>
              </a:rPr>
              <a:t>Blue-throated Macaw </a:t>
            </a:r>
            <a:br>
              <a:rPr lang="en-US" altLang="en-US" b="1" dirty="0" smtClean="0">
                <a:latin typeface="Poor Richard" pitchFamily="18" charset="0"/>
              </a:rPr>
            </a:br>
            <a:r>
              <a:rPr lang="en-US" altLang="en-US" b="1" dirty="0" smtClean="0">
                <a:latin typeface="Poor Richard" pitchFamily="18" charset="0"/>
              </a:rPr>
              <a:t>conservation projects</a:t>
            </a:r>
            <a:r>
              <a:rPr lang="en-US" altLang="en-US" dirty="0" smtClean="0">
                <a:latin typeface="Poor Richard" pitchFamily="18" charset="0"/>
              </a:rPr>
              <a:t> that are planned </a:t>
            </a:r>
            <a:br>
              <a:rPr lang="en-US" altLang="en-US" dirty="0" smtClean="0">
                <a:latin typeface="Poor Richard" pitchFamily="18" charset="0"/>
              </a:rPr>
            </a:br>
            <a:r>
              <a:rPr lang="en-US" altLang="en-US" dirty="0" smtClean="0">
                <a:latin typeface="Poor Richard" pitchFamily="18" charset="0"/>
              </a:rPr>
              <a:t>and executed with other organizations.</a:t>
            </a:r>
          </a:p>
          <a:p>
            <a:r>
              <a:rPr lang="en-US" altLang="en-US" dirty="0" smtClean="0">
                <a:latin typeface="Poor Richard" pitchFamily="18" charset="0"/>
              </a:rPr>
              <a:t>In captivity, their breeding facility,</a:t>
            </a:r>
            <a:r>
              <a:rPr lang="en-US" altLang="en-US" b="1" dirty="0" smtClean="0">
                <a:latin typeface="Poor Richard" pitchFamily="18" charset="0"/>
                <a:hlinkClick r:id="rId3"/>
              </a:rPr>
              <a:t/>
            </a:r>
            <a:br>
              <a:rPr lang="en-US" altLang="en-US" b="1" dirty="0" smtClean="0">
                <a:latin typeface="Poor Richard" pitchFamily="18" charset="0"/>
                <a:hlinkClick r:id="rId3"/>
              </a:rPr>
            </a:br>
            <a:r>
              <a:rPr lang="en-US" altLang="en-US" b="1" dirty="0" smtClean="0">
                <a:latin typeface="Poor Richard" pitchFamily="18" charset="0"/>
                <a:hlinkClick r:id="rId3"/>
              </a:rPr>
              <a:t>The Blues Conservatory ™</a:t>
            </a:r>
            <a:r>
              <a:rPr lang="en-US" altLang="en-US" dirty="0" smtClean="0">
                <a:latin typeface="Poor Richard" pitchFamily="18" charset="0"/>
              </a:rPr>
              <a:t> empowers Blue-throated Macaw parents to fledge and wean their offspring in the safety of a protected captive environment.</a:t>
            </a:r>
            <a:br>
              <a:rPr lang="en-US" altLang="en-US" dirty="0" smtClean="0">
                <a:latin typeface="Poor Richard" pitchFamily="18" charset="0"/>
              </a:rPr>
            </a:br>
            <a:endParaRPr lang="en-US" altLang="en-US" dirty="0" smtClean="0">
              <a:latin typeface="Poor Richard" pitchFamily="18" charset="0"/>
            </a:endParaRPr>
          </a:p>
        </p:txBody>
      </p:sp>
      <p:pic>
        <p:nvPicPr>
          <p:cNvPr id="33797" name="3EB99D94-16D0-4A96-B312-C085DB88DAD2" descr="D6D20FBA-D2F4-4C03-ACDF-DD36F5CE2E6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597650" y="2819400"/>
            <a:ext cx="2470150" cy="1738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3796">
                                            <p:txEl>
                                              <p:pRg st="0" end="0"/>
                                            </p:txEl>
                                          </p:spTgt>
                                        </p:tgtEl>
                                        <p:attrNameLst>
                                          <p:attrName>style.visibility</p:attrName>
                                        </p:attrNameLst>
                                      </p:cBhvr>
                                      <p:to>
                                        <p:strVal val="visible"/>
                                      </p:to>
                                    </p:set>
                                    <p:animEffect transition="in" filter="fade">
                                      <p:cBhvr>
                                        <p:cTn id="7" dur="500"/>
                                        <p:tgtEl>
                                          <p:spTgt spid="33796">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3796">
                                            <p:txEl>
                                              <p:pRg st="1" end="1"/>
                                            </p:txEl>
                                          </p:spTgt>
                                        </p:tgtEl>
                                        <p:attrNameLst>
                                          <p:attrName>style.visibility</p:attrName>
                                        </p:attrNameLst>
                                      </p:cBhvr>
                                      <p:to>
                                        <p:strVal val="visible"/>
                                      </p:to>
                                    </p:set>
                                    <p:animEffect transition="in" filter="fade">
                                      <p:cBhvr>
                                        <p:cTn id="12" dur="500"/>
                                        <p:tgtEl>
                                          <p:spTgt spid="33796">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3796">
                                            <p:txEl>
                                              <p:pRg st="2" end="2"/>
                                            </p:txEl>
                                          </p:spTgt>
                                        </p:tgtEl>
                                        <p:attrNameLst>
                                          <p:attrName>style.visibility</p:attrName>
                                        </p:attrNameLst>
                                      </p:cBhvr>
                                      <p:to>
                                        <p:strVal val="visible"/>
                                      </p:to>
                                    </p:set>
                                    <p:animEffect transition="in" filter="fade">
                                      <p:cBhvr>
                                        <p:cTn id="17" dur="500"/>
                                        <p:tgtEl>
                                          <p:spTgt spid="3379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796" grpId="0"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AB0FE8B6-9ADB-47F3-8E9B-CAFF1AD7F5C6" descr="image.jpeg"/>
          <p:cNvPicPr>
            <a:picLocks noChangeAspect="1" noChangeArrowheads="1"/>
          </p:cNvPicPr>
          <p:nvPr/>
        </p:nvPicPr>
        <p:blipFill>
          <a:blip r:embed="rId2">
            <a:duotone>
              <a:schemeClr val="accent5">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15563" y="4590"/>
            <a:ext cx="9159563" cy="6853410"/>
          </a:xfrm>
          <a:prstGeom prst="rect">
            <a:avLst/>
          </a:prstGeom>
          <a:noFill/>
          <a:ln>
            <a:noFill/>
          </a:ln>
          <a:effectLst>
            <a:outerShdw blurRad="50800" dist="50800" dir="5400000" algn="ctr" rotWithShape="0">
              <a:schemeClr val="accent2">
                <a:lumMod val="75000"/>
                <a:alpha val="16000"/>
              </a:scheme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4819" name="Title 1"/>
          <p:cNvSpPr>
            <a:spLocks noGrp="1"/>
          </p:cNvSpPr>
          <p:nvPr>
            <p:ph type="title"/>
          </p:nvPr>
        </p:nvSpPr>
        <p:spPr/>
        <p:txBody>
          <a:bodyPr/>
          <a:lstStyle/>
          <a:p>
            <a:r>
              <a:rPr lang="en-US" altLang="en-US" smtClean="0">
                <a:latin typeface="Poor Richard" pitchFamily="18" charset="0"/>
              </a:rPr>
              <a:t>Life is all about survival.</a:t>
            </a:r>
          </a:p>
        </p:txBody>
      </p:sp>
      <p:sp>
        <p:nvSpPr>
          <p:cNvPr id="3" name="Content Placeholder 2"/>
          <p:cNvSpPr>
            <a:spLocks noGrp="1"/>
          </p:cNvSpPr>
          <p:nvPr>
            <p:ph idx="1"/>
          </p:nvPr>
        </p:nvSpPr>
        <p:spPr>
          <a:xfrm>
            <a:off x="228600" y="1295400"/>
            <a:ext cx="8839200" cy="5562600"/>
          </a:xfrm>
        </p:spPr>
        <p:txBody>
          <a:bodyPr/>
          <a:lstStyle/>
          <a:p>
            <a:pPr>
              <a:defRPr/>
            </a:pPr>
            <a:r>
              <a:rPr lang="en-US" dirty="0" smtClean="0">
                <a:latin typeface="Poor Richard" panose="02080502050505020702" pitchFamily="18" charset="0"/>
              </a:rPr>
              <a:t>Chicks have substantial requirements to grow and </a:t>
            </a:r>
            <a:br>
              <a:rPr lang="en-US" dirty="0" smtClean="0">
                <a:latin typeface="Poor Richard" panose="02080502050505020702" pitchFamily="18" charset="0"/>
              </a:rPr>
            </a:br>
            <a:r>
              <a:rPr lang="en-US" dirty="0" smtClean="0">
                <a:latin typeface="Poor Richard" panose="02080502050505020702" pitchFamily="18" charset="0"/>
              </a:rPr>
              <a:t> 	</a:t>
            </a:r>
            <a:r>
              <a:rPr lang="en-US" dirty="0" smtClean="0">
                <a:latin typeface="Poor Richard" panose="02080502050505020702" pitchFamily="18" charset="0"/>
              </a:rPr>
              <a:t>develop.</a:t>
            </a:r>
            <a:endParaRPr lang="en-US" dirty="0" smtClean="0">
              <a:latin typeface="Poor Richard" panose="02080502050505020702" pitchFamily="18" charset="0"/>
            </a:endParaRPr>
          </a:p>
          <a:p>
            <a:pPr>
              <a:defRPr/>
            </a:pPr>
            <a:r>
              <a:rPr lang="en-US" dirty="0" smtClean="0">
                <a:latin typeface="Poor Richard" panose="02080502050505020702" pitchFamily="18" charset="0"/>
              </a:rPr>
              <a:t>Parents that feed their chicks are</a:t>
            </a:r>
          </a:p>
          <a:p>
            <a:pPr marL="0" indent="0">
              <a:buFontTx/>
              <a:buNone/>
              <a:defRPr/>
            </a:pPr>
            <a:r>
              <a:rPr lang="en-US" dirty="0" smtClean="0">
                <a:latin typeface="Poor Richard" panose="02080502050505020702" pitchFamily="18" charset="0"/>
              </a:rPr>
              <a:t>	offered a variety of food </a:t>
            </a:r>
            <a:r>
              <a:rPr lang="en-US" dirty="0" smtClean="0">
                <a:latin typeface="Poor Richard" panose="02080502050505020702" pitchFamily="18" charset="0"/>
              </a:rPr>
              <a:t>choices.</a:t>
            </a:r>
            <a:endParaRPr lang="en-US" dirty="0">
              <a:latin typeface="Poor Richard" panose="02080502050505020702" pitchFamily="18" charset="0"/>
            </a:endParaRPr>
          </a:p>
          <a:p>
            <a:pPr>
              <a:defRPr/>
            </a:pPr>
            <a:r>
              <a:rPr lang="en-US" dirty="0" smtClean="0">
                <a:latin typeface="Poor Richard" panose="02080502050505020702" pitchFamily="18" charset="0"/>
              </a:rPr>
              <a:t>Certain food items that are preferred </a:t>
            </a:r>
            <a:r>
              <a:rPr lang="en-US" dirty="0">
                <a:latin typeface="Poor Richard" panose="02080502050505020702" pitchFamily="18" charset="0"/>
              </a:rPr>
              <a:t/>
            </a:r>
            <a:br>
              <a:rPr lang="en-US" dirty="0">
                <a:latin typeface="Poor Richard" panose="02080502050505020702" pitchFamily="18" charset="0"/>
              </a:rPr>
            </a:br>
            <a:r>
              <a:rPr lang="en-US" dirty="0" smtClean="0">
                <a:latin typeface="Poor Richard" panose="02080502050505020702" pitchFamily="18" charset="0"/>
              </a:rPr>
              <a:t>	and selected by parent birds are increased to </a:t>
            </a:r>
            <a:br>
              <a:rPr lang="en-US" dirty="0" smtClean="0">
                <a:latin typeface="Poor Richard" panose="02080502050505020702" pitchFamily="18" charset="0"/>
              </a:rPr>
            </a:br>
            <a:r>
              <a:rPr lang="en-US" dirty="0" smtClean="0">
                <a:latin typeface="Poor Richard" panose="02080502050505020702" pitchFamily="18" charset="0"/>
              </a:rPr>
              <a:t> 	ensure their needs are </a:t>
            </a:r>
            <a:r>
              <a:rPr lang="en-US" dirty="0" smtClean="0">
                <a:latin typeface="Poor Richard" panose="02080502050505020702" pitchFamily="18" charset="0"/>
              </a:rPr>
              <a:t>met.</a:t>
            </a:r>
            <a:endParaRPr lang="en-US" dirty="0" smtClean="0">
              <a:latin typeface="Poor Richard" panose="02080502050505020702" pitchFamily="18" charset="0"/>
            </a:endParaRPr>
          </a:p>
          <a:p>
            <a:pPr>
              <a:defRPr/>
            </a:pPr>
            <a:r>
              <a:rPr lang="en-US" dirty="0" smtClean="0">
                <a:latin typeface="Poor Richard" panose="02080502050505020702" pitchFamily="18" charset="0"/>
              </a:rPr>
              <a:t>Some chicks have been weighed daily to track their </a:t>
            </a:r>
            <a:br>
              <a:rPr lang="en-US" dirty="0" smtClean="0">
                <a:latin typeface="Poor Richard" panose="02080502050505020702" pitchFamily="18" charset="0"/>
              </a:rPr>
            </a:br>
            <a:r>
              <a:rPr lang="en-US" dirty="0" smtClean="0">
                <a:latin typeface="Poor Richard" panose="02080502050505020702" pitchFamily="18" charset="0"/>
              </a:rPr>
              <a:t> 	growth </a:t>
            </a:r>
            <a:r>
              <a:rPr lang="en-US" dirty="0" smtClean="0">
                <a:latin typeface="Poor Richard" panose="02080502050505020702" pitchFamily="18" charset="0"/>
              </a:rPr>
              <a:t>rates.</a:t>
            </a:r>
            <a:endParaRPr lang="en-US" dirty="0" smtClean="0">
              <a:latin typeface="Poor Richard" panose="02080502050505020702" pitchFamily="18" charset="0"/>
            </a:endParaRPr>
          </a:p>
        </p:txBody>
      </p:sp>
      <p:pic>
        <p:nvPicPr>
          <p:cNvPr id="34821" name="Picture 5"/>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327775" y="1905000"/>
            <a:ext cx="2835275" cy="2124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AB0FE8B6-9ADB-47F3-8E9B-CAFF1AD7F5C6" descr="image.jpeg"/>
          <p:cNvPicPr>
            <a:picLocks noChangeAspect="1" noChangeArrowheads="1"/>
          </p:cNvPicPr>
          <p:nvPr/>
        </p:nvPicPr>
        <p:blipFill>
          <a:blip r:embed="rId2">
            <a:duotone>
              <a:schemeClr val="accent5">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7782" y="0"/>
            <a:ext cx="9159563" cy="6853410"/>
          </a:xfrm>
          <a:prstGeom prst="rect">
            <a:avLst/>
          </a:prstGeom>
          <a:noFill/>
          <a:ln>
            <a:noFill/>
          </a:ln>
          <a:effectLst>
            <a:outerShdw blurRad="50800" dist="50800" dir="5400000" algn="ctr" rotWithShape="0">
              <a:schemeClr val="accent2">
                <a:lumMod val="75000"/>
                <a:alpha val="16000"/>
              </a:scheme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5843" name="Title 1"/>
          <p:cNvSpPr>
            <a:spLocks noGrp="1"/>
          </p:cNvSpPr>
          <p:nvPr>
            <p:ph type="title"/>
          </p:nvPr>
        </p:nvSpPr>
        <p:spPr/>
        <p:txBody>
          <a:bodyPr/>
          <a:lstStyle/>
          <a:p>
            <a:r>
              <a:rPr lang="en-US" altLang="en-US" smtClean="0">
                <a:latin typeface="Poor Richard" pitchFamily="18" charset="0"/>
              </a:rPr>
              <a:t>Growth &amp; Development:  </a:t>
            </a:r>
            <a:br>
              <a:rPr lang="en-US" altLang="en-US" smtClean="0">
                <a:latin typeface="Poor Richard" pitchFamily="18" charset="0"/>
              </a:rPr>
            </a:br>
            <a:r>
              <a:rPr lang="en-US" altLang="en-US" smtClean="0">
                <a:latin typeface="Poor Richard" pitchFamily="18" charset="0"/>
              </a:rPr>
              <a:t>It’s part of life</a:t>
            </a:r>
          </a:p>
        </p:txBody>
      </p:sp>
      <p:sp>
        <p:nvSpPr>
          <p:cNvPr id="35844" name="Content Placeholder 2"/>
          <p:cNvSpPr>
            <a:spLocks noGrp="1"/>
          </p:cNvSpPr>
          <p:nvPr>
            <p:ph idx="1"/>
          </p:nvPr>
        </p:nvSpPr>
        <p:spPr/>
        <p:txBody>
          <a:bodyPr/>
          <a:lstStyle/>
          <a:p>
            <a:endParaRPr lang="en-US" altLang="en-US" smtClean="0"/>
          </a:p>
        </p:txBody>
      </p:sp>
      <p:pic>
        <p:nvPicPr>
          <p:cNvPr id="45058" name="50383f7d-7a0c-429a-8c86-d69bba15bc21" descr="9998EE58-EAB5-4403-BA88-8413784E471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3038" y="1544638"/>
            <a:ext cx="3962400" cy="264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5059" name="ae174527-2e70-4916-8e6a-eb7c185d5989" descr="15EA9F16-521F-435C-AEDD-4CAFE935B86A"/>
          <p:cNvPicPr>
            <a:picLocks noChangeAspect="1" noChangeArrowheads="1"/>
          </p:cNvPicPr>
          <p:nvPr/>
        </p:nvPicPr>
        <p:blipFill>
          <a:blip r:embed="rId4">
            <a:extLst>
              <a:ext uri="{28A0092B-C50C-407E-A947-70E740481C1C}">
                <a14:useLocalDpi xmlns:a14="http://schemas.microsoft.com/office/drawing/2010/main" val="0"/>
              </a:ext>
            </a:extLst>
          </a:blip>
          <a:srcRect t="4732" b="16055"/>
          <a:stretch>
            <a:fillRect/>
          </a:stretch>
        </p:blipFill>
        <p:spPr bwMode="auto">
          <a:xfrm>
            <a:off x="4419600" y="1544638"/>
            <a:ext cx="4865688" cy="2636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5060" name="dae804e5-739c-40d0-8a10-5415efc611b2" descr="5569A0F6-92EC-4B83-9E25-814B752E75A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657350" y="4065588"/>
            <a:ext cx="4224338" cy="281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5061" name="a4b821aa-65c3-4c3f-9686-bed6cc968d60" descr="8D53A9B2-83BC-4C13-9BA8-01320371992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096125" y="3756025"/>
            <a:ext cx="2066925" cy="3101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4"/>
          <p:cNvSpPr txBox="1">
            <a:spLocks noChangeArrowheads="1"/>
          </p:cNvSpPr>
          <p:nvPr/>
        </p:nvSpPr>
        <p:spPr bwMode="auto">
          <a:xfrm>
            <a:off x="438150" y="4127500"/>
            <a:ext cx="1284288"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charset="0"/>
              </a:defRPr>
            </a:lvl1pPr>
            <a:lvl2pPr marL="742950" indent="-285750">
              <a:spcBef>
                <a:spcPct val="20000"/>
              </a:spcBef>
              <a:buChar char="–"/>
              <a:defRPr sz="2800">
                <a:solidFill>
                  <a:schemeClr val="tx1"/>
                </a:solidFill>
                <a:latin typeface="Arial" charset="0"/>
              </a:defRPr>
            </a:lvl2pPr>
            <a:lvl3pPr marL="1143000" indent="-228600">
              <a:spcBef>
                <a:spcPct val="20000"/>
              </a:spcBef>
              <a:buChar char="•"/>
              <a:defRPr sz="2400">
                <a:solidFill>
                  <a:schemeClr val="tx1"/>
                </a:solidFill>
                <a:latin typeface="Arial" charset="0"/>
              </a:defRPr>
            </a:lvl3pPr>
            <a:lvl4pPr marL="1600200" indent="-228600">
              <a:spcBef>
                <a:spcPct val="20000"/>
              </a:spcBef>
              <a:buChar char="–"/>
              <a:defRPr sz="2000">
                <a:solidFill>
                  <a:schemeClr val="tx1"/>
                </a:solidFill>
                <a:latin typeface="Arial" charset="0"/>
              </a:defRPr>
            </a:lvl4pPr>
            <a:lvl5pPr marL="2057400" indent="-22860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a:spcBef>
                <a:spcPct val="0"/>
              </a:spcBef>
              <a:buFontTx/>
              <a:buNone/>
            </a:pPr>
            <a:r>
              <a:rPr lang="en-US" altLang="en-US" sz="2800" b="1">
                <a:latin typeface="Poor Richard" pitchFamily="18" charset="0"/>
              </a:rPr>
              <a:t>3 weeks</a:t>
            </a:r>
          </a:p>
        </p:txBody>
      </p:sp>
      <p:sp>
        <p:nvSpPr>
          <p:cNvPr id="10" name="TextBox 9"/>
          <p:cNvSpPr txBox="1">
            <a:spLocks noChangeArrowheads="1"/>
          </p:cNvSpPr>
          <p:nvPr/>
        </p:nvSpPr>
        <p:spPr bwMode="auto">
          <a:xfrm>
            <a:off x="5867400" y="4114800"/>
            <a:ext cx="1284288"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charset="0"/>
              </a:defRPr>
            </a:lvl1pPr>
            <a:lvl2pPr marL="742950" indent="-285750">
              <a:spcBef>
                <a:spcPct val="20000"/>
              </a:spcBef>
              <a:buChar char="–"/>
              <a:defRPr sz="2800">
                <a:solidFill>
                  <a:schemeClr val="tx1"/>
                </a:solidFill>
                <a:latin typeface="Arial" charset="0"/>
              </a:defRPr>
            </a:lvl2pPr>
            <a:lvl3pPr marL="1143000" indent="-228600">
              <a:spcBef>
                <a:spcPct val="20000"/>
              </a:spcBef>
              <a:buChar char="•"/>
              <a:defRPr sz="2400">
                <a:solidFill>
                  <a:schemeClr val="tx1"/>
                </a:solidFill>
                <a:latin typeface="Arial" charset="0"/>
              </a:defRPr>
            </a:lvl3pPr>
            <a:lvl4pPr marL="1600200" indent="-228600">
              <a:spcBef>
                <a:spcPct val="20000"/>
              </a:spcBef>
              <a:buChar char="–"/>
              <a:defRPr sz="2000">
                <a:solidFill>
                  <a:schemeClr val="tx1"/>
                </a:solidFill>
                <a:latin typeface="Arial" charset="0"/>
              </a:defRPr>
            </a:lvl4pPr>
            <a:lvl5pPr marL="2057400" indent="-22860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a:spcBef>
                <a:spcPct val="0"/>
              </a:spcBef>
              <a:buFontTx/>
              <a:buNone/>
            </a:pPr>
            <a:r>
              <a:rPr lang="en-US" altLang="en-US" sz="2800" b="1">
                <a:latin typeface="Poor Richard" pitchFamily="18" charset="0"/>
              </a:rPr>
              <a:t>5 weeks</a:t>
            </a:r>
          </a:p>
        </p:txBody>
      </p:sp>
      <p:sp>
        <p:nvSpPr>
          <p:cNvPr id="11" name="TextBox 10"/>
          <p:cNvSpPr txBox="1">
            <a:spLocks noChangeArrowheads="1"/>
          </p:cNvSpPr>
          <p:nvPr/>
        </p:nvSpPr>
        <p:spPr bwMode="auto">
          <a:xfrm>
            <a:off x="457200" y="6330950"/>
            <a:ext cx="1284288"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charset="0"/>
              </a:defRPr>
            </a:lvl1pPr>
            <a:lvl2pPr marL="742950" indent="-285750">
              <a:spcBef>
                <a:spcPct val="20000"/>
              </a:spcBef>
              <a:buChar char="–"/>
              <a:defRPr sz="2800">
                <a:solidFill>
                  <a:schemeClr val="tx1"/>
                </a:solidFill>
                <a:latin typeface="Arial" charset="0"/>
              </a:defRPr>
            </a:lvl2pPr>
            <a:lvl3pPr marL="1143000" indent="-228600">
              <a:spcBef>
                <a:spcPct val="20000"/>
              </a:spcBef>
              <a:buChar char="•"/>
              <a:defRPr sz="2400">
                <a:solidFill>
                  <a:schemeClr val="tx1"/>
                </a:solidFill>
                <a:latin typeface="Arial" charset="0"/>
              </a:defRPr>
            </a:lvl3pPr>
            <a:lvl4pPr marL="1600200" indent="-228600">
              <a:spcBef>
                <a:spcPct val="20000"/>
              </a:spcBef>
              <a:buChar char="–"/>
              <a:defRPr sz="2000">
                <a:solidFill>
                  <a:schemeClr val="tx1"/>
                </a:solidFill>
                <a:latin typeface="Arial" charset="0"/>
              </a:defRPr>
            </a:lvl4pPr>
            <a:lvl5pPr marL="2057400" indent="-22860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a:spcBef>
                <a:spcPct val="0"/>
              </a:spcBef>
              <a:buFontTx/>
              <a:buNone/>
            </a:pPr>
            <a:r>
              <a:rPr lang="en-US" altLang="en-US" sz="2800" b="1">
                <a:latin typeface="Poor Richard" pitchFamily="18" charset="0"/>
              </a:rPr>
              <a:t>7 weeks</a:t>
            </a:r>
          </a:p>
        </p:txBody>
      </p:sp>
      <p:sp>
        <p:nvSpPr>
          <p:cNvPr id="12" name="TextBox 11"/>
          <p:cNvSpPr txBox="1">
            <a:spLocks noChangeArrowheads="1"/>
          </p:cNvSpPr>
          <p:nvPr/>
        </p:nvSpPr>
        <p:spPr bwMode="auto">
          <a:xfrm>
            <a:off x="5881688" y="6361113"/>
            <a:ext cx="1512887"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charset="0"/>
              </a:defRPr>
            </a:lvl1pPr>
            <a:lvl2pPr marL="742950" indent="-285750">
              <a:spcBef>
                <a:spcPct val="20000"/>
              </a:spcBef>
              <a:buChar char="–"/>
              <a:defRPr sz="2800">
                <a:solidFill>
                  <a:schemeClr val="tx1"/>
                </a:solidFill>
                <a:latin typeface="Arial" charset="0"/>
              </a:defRPr>
            </a:lvl2pPr>
            <a:lvl3pPr marL="1143000" indent="-228600">
              <a:spcBef>
                <a:spcPct val="20000"/>
              </a:spcBef>
              <a:buChar char="•"/>
              <a:defRPr sz="2400">
                <a:solidFill>
                  <a:schemeClr val="tx1"/>
                </a:solidFill>
                <a:latin typeface="Arial" charset="0"/>
              </a:defRPr>
            </a:lvl3pPr>
            <a:lvl4pPr marL="1600200" indent="-228600">
              <a:spcBef>
                <a:spcPct val="20000"/>
              </a:spcBef>
              <a:buChar char="–"/>
              <a:defRPr sz="2000">
                <a:solidFill>
                  <a:schemeClr val="tx1"/>
                </a:solidFill>
                <a:latin typeface="Arial" charset="0"/>
              </a:defRPr>
            </a:lvl4pPr>
            <a:lvl5pPr marL="2057400" indent="-22860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a:spcBef>
                <a:spcPct val="0"/>
              </a:spcBef>
              <a:buFontTx/>
              <a:buNone/>
            </a:pPr>
            <a:r>
              <a:rPr lang="en-US" altLang="en-US" sz="2400" b="1">
                <a:latin typeface="Poor Richard" pitchFamily="18" charset="0"/>
              </a:rPr>
              <a:t>16 weeks</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45058"/>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childTnLst>
                          </p:cTn>
                        </p:par>
                      </p:childTnLst>
                    </p:cTn>
                  </p:par>
                  <p:par>
                    <p:cTn id="9" fill="hold" nodeType="clickPar">
                      <p:stCondLst>
                        <p:cond delay="indefinite"/>
                      </p:stCondLst>
                      <p:childTnLst>
                        <p:par>
                          <p:cTn id="10" fill="hold" nodeType="withGroup">
                            <p:stCondLst>
                              <p:cond delay="0"/>
                            </p:stCondLst>
                            <p:childTnLst>
                              <p:par>
                                <p:cTn id="11" presetID="1" presetClass="entr" presetSubtype="0" fill="hold" nodeType="clickEffect">
                                  <p:stCondLst>
                                    <p:cond delay="0"/>
                                  </p:stCondLst>
                                  <p:childTnLst>
                                    <p:set>
                                      <p:cBhvr>
                                        <p:cTn id="12" dur="1" fill="hold">
                                          <p:stCondLst>
                                            <p:cond delay="0"/>
                                          </p:stCondLst>
                                        </p:cTn>
                                        <p:tgtEl>
                                          <p:spTgt spid="45059"/>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45060"/>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1"/>
                                        </p:tgtEl>
                                        <p:attrNameLst>
                                          <p:attrName>style.visibility</p:attrName>
                                        </p:attrNameLst>
                                      </p:cBhvr>
                                      <p:to>
                                        <p:strVal val="visible"/>
                                      </p:to>
                                    </p:set>
                                  </p:childTnLst>
                                </p:cTn>
                              </p:par>
                            </p:childTnLst>
                          </p:cTn>
                        </p:par>
                      </p:childTnLst>
                    </p:cTn>
                  </p:par>
                  <p:par>
                    <p:cTn id="21" fill="hold" nodeType="clickPar">
                      <p:stCondLst>
                        <p:cond delay="indefinite"/>
                      </p:stCondLst>
                      <p:childTnLst>
                        <p:par>
                          <p:cTn id="22" fill="hold" nodeType="withGroup">
                            <p:stCondLst>
                              <p:cond delay="0"/>
                            </p:stCondLst>
                            <p:childTnLst>
                              <p:par>
                                <p:cTn id="23" presetID="1" presetClass="entr" presetSubtype="0" fill="hold" nodeType="clickEffect">
                                  <p:stCondLst>
                                    <p:cond delay="0"/>
                                  </p:stCondLst>
                                  <p:childTnLst>
                                    <p:set>
                                      <p:cBhvr>
                                        <p:cTn id="24" dur="1" fill="hold">
                                          <p:stCondLst>
                                            <p:cond delay="0"/>
                                          </p:stCondLst>
                                        </p:cTn>
                                        <p:tgtEl>
                                          <p:spTgt spid="45061"/>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0" grpId="0"/>
      <p:bldP spid="11" grpId="0"/>
      <p:bldP spid="1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a:xfrm>
            <a:off x="304800" y="274638"/>
            <a:ext cx="8610600" cy="1143000"/>
          </a:xfrm>
        </p:spPr>
        <p:txBody>
          <a:bodyPr/>
          <a:lstStyle/>
          <a:p>
            <a:r>
              <a:rPr lang="en-US" altLang="en-US" smtClean="0"/>
              <a:t>To learn even more about birds…</a:t>
            </a:r>
          </a:p>
        </p:txBody>
      </p:sp>
      <p:sp>
        <p:nvSpPr>
          <p:cNvPr id="5123" name="Content Placeholder 2"/>
          <p:cNvSpPr>
            <a:spLocks noGrp="1"/>
          </p:cNvSpPr>
          <p:nvPr>
            <p:ph idx="1"/>
          </p:nvPr>
        </p:nvSpPr>
        <p:spPr>
          <a:xfrm>
            <a:off x="3276600" y="1254125"/>
            <a:ext cx="5715000" cy="5070475"/>
          </a:xfrm>
        </p:spPr>
        <p:txBody>
          <a:bodyPr/>
          <a:lstStyle/>
          <a:p>
            <a:r>
              <a:rPr lang="en-US" altLang="en-US" smtClean="0"/>
              <a:t>Take the online </a:t>
            </a:r>
            <a:br>
              <a:rPr lang="en-US" altLang="en-US" smtClean="0"/>
            </a:br>
            <a:r>
              <a:rPr lang="en-US" altLang="en-US" b="1" i="1" smtClean="0"/>
              <a:t>Fundamentals of Aviculture course I and II</a:t>
            </a:r>
            <a:r>
              <a:rPr lang="en-US" altLang="en-US" i="1" smtClean="0"/>
              <a:t>!</a:t>
            </a:r>
          </a:p>
          <a:p>
            <a:r>
              <a:rPr lang="en-US" altLang="en-US" i="1" smtClean="0"/>
              <a:t>A comprehensive course for all that takes a deeper look into the lives and science of birds.</a:t>
            </a:r>
          </a:p>
          <a:p>
            <a:r>
              <a:rPr lang="en-US" altLang="en-US" smtClean="0"/>
              <a:t>Visit </a:t>
            </a:r>
            <a:r>
              <a:rPr lang="en-US" altLang="en-US" sz="2400" smtClean="0">
                <a:hlinkClick r:id="rId3"/>
              </a:rPr>
              <a:t>www.fundamentalsofaviculture.com</a:t>
            </a:r>
            <a:r>
              <a:rPr lang="en-US" altLang="en-US" sz="2400" smtClean="0"/>
              <a:t> </a:t>
            </a:r>
          </a:p>
        </p:txBody>
      </p:sp>
      <p:pic>
        <p:nvPicPr>
          <p:cNvPr id="5124" name="Picture 3"/>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5570538" y="5757863"/>
            <a:ext cx="1127125" cy="1133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AB0FE8B6-9ADB-47F3-8E9B-CAFF1AD7F5C6" descr="image.jpeg"/>
          <p:cNvPicPr>
            <a:picLocks noChangeAspect="1" noChangeArrowheads="1"/>
          </p:cNvPicPr>
          <p:nvPr/>
        </p:nvPicPr>
        <p:blipFill>
          <a:blip r:embed="rId2">
            <a:duotone>
              <a:schemeClr val="accent5">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7782" y="0"/>
            <a:ext cx="9159563" cy="6853410"/>
          </a:xfrm>
          <a:prstGeom prst="rect">
            <a:avLst/>
          </a:prstGeom>
          <a:noFill/>
          <a:ln>
            <a:noFill/>
          </a:ln>
          <a:effectLst>
            <a:outerShdw blurRad="50800" dist="50800" dir="5400000" algn="ctr" rotWithShape="0">
              <a:schemeClr val="accent2">
                <a:lumMod val="75000"/>
                <a:alpha val="16000"/>
              </a:scheme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6867" name="Title 1"/>
          <p:cNvSpPr>
            <a:spLocks noGrp="1"/>
          </p:cNvSpPr>
          <p:nvPr>
            <p:ph type="title"/>
          </p:nvPr>
        </p:nvSpPr>
        <p:spPr/>
        <p:txBody>
          <a:bodyPr/>
          <a:lstStyle/>
          <a:p>
            <a:r>
              <a:rPr lang="en-US" altLang="en-US" smtClean="0">
                <a:latin typeface="Poor Richard" pitchFamily="18" charset="0"/>
              </a:rPr>
              <a:t>Three generations of breeding success!</a:t>
            </a:r>
          </a:p>
        </p:txBody>
      </p:sp>
      <p:sp>
        <p:nvSpPr>
          <p:cNvPr id="36868" name="Content Placeholder 2"/>
          <p:cNvSpPr>
            <a:spLocks noGrp="1"/>
          </p:cNvSpPr>
          <p:nvPr>
            <p:ph idx="1"/>
          </p:nvPr>
        </p:nvSpPr>
        <p:spPr/>
        <p:txBody>
          <a:bodyPr/>
          <a:lstStyle/>
          <a:p>
            <a:endParaRPr lang="en-US" altLang="en-US" smtClean="0">
              <a:latin typeface="Poor Richard" pitchFamily="18" charset="0"/>
            </a:endParaRPr>
          </a:p>
        </p:txBody>
      </p:sp>
      <p:pic>
        <p:nvPicPr>
          <p:cNvPr id="36869" name="3bc4f66d-6475-4329-ad79-d054d410bfe2" descr="10EC7D4A-9984-47E7-A35D-687F2268AF6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43000" y="1295400"/>
            <a:ext cx="7086600" cy="529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AB0FE8B6-9ADB-47F3-8E9B-CAFF1AD7F5C6" descr="image.jpeg"/>
          <p:cNvPicPr>
            <a:picLocks noChangeAspect="1" noChangeArrowheads="1"/>
          </p:cNvPicPr>
          <p:nvPr/>
        </p:nvPicPr>
        <p:blipFill>
          <a:blip r:embed="rId2">
            <a:duotone>
              <a:schemeClr val="accent5">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7782" y="0"/>
            <a:ext cx="9159563" cy="6853410"/>
          </a:xfrm>
          <a:prstGeom prst="rect">
            <a:avLst/>
          </a:prstGeom>
          <a:noFill/>
          <a:ln>
            <a:noFill/>
          </a:ln>
          <a:effectLst>
            <a:outerShdw blurRad="50800" dist="50800" dir="5400000" algn="ctr" rotWithShape="0">
              <a:schemeClr val="accent2">
                <a:lumMod val="75000"/>
                <a:alpha val="16000"/>
              </a:scheme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7891" name="Title 1"/>
          <p:cNvSpPr>
            <a:spLocks noGrp="1"/>
          </p:cNvSpPr>
          <p:nvPr>
            <p:ph type="title"/>
          </p:nvPr>
        </p:nvSpPr>
        <p:spPr/>
        <p:txBody>
          <a:bodyPr/>
          <a:lstStyle/>
          <a:p>
            <a:r>
              <a:rPr lang="en-US" altLang="en-US" smtClean="0">
                <a:latin typeface="Poor Richard" pitchFamily="18" charset="0"/>
              </a:rPr>
              <a:t>Growth &amp; Development</a:t>
            </a:r>
          </a:p>
        </p:txBody>
      </p:sp>
      <p:sp>
        <p:nvSpPr>
          <p:cNvPr id="37892" name="Content Placeholder 2"/>
          <p:cNvSpPr>
            <a:spLocks noGrp="1"/>
          </p:cNvSpPr>
          <p:nvPr>
            <p:ph idx="1"/>
          </p:nvPr>
        </p:nvSpPr>
        <p:spPr>
          <a:xfrm>
            <a:off x="457200" y="1163638"/>
            <a:ext cx="8229600" cy="4525962"/>
          </a:xfrm>
        </p:spPr>
        <p:txBody>
          <a:bodyPr/>
          <a:lstStyle/>
          <a:p>
            <a:r>
              <a:rPr lang="en-US" altLang="en-US" smtClean="0">
                <a:latin typeface="Poor Richard" pitchFamily="18" charset="0"/>
              </a:rPr>
              <a:t>You will observe growth data on these macaw chicks and represent them on a graph.</a:t>
            </a:r>
          </a:p>
          <a:p>
            <a:r>
              <a:rPr lang="en-US" altLang="en-US" smtClean="0">
                <a:latin typeface="Poor Richard" pitchFamily="18" charset="0"/>
              </a:rPr>
              <a:t>You will then analyze the data to view the trends in growth as the chicks progressed.</a:t>
            </a:r>
          </a:p>
          <a:p>
            <a:r>
              <a:rPr lang="en-US" altLang="en-US" smtClean="0">
                <a:latin typeface="Poor Richard" pitchFamily="18" charset="0"/>
              </a:rPr>
              <a:t>You will also compare the data between the sexes.</a:t>
            </a:r>
          </a:p>
        </p:txBody>
      </p:sp>
      <p:pic>
        <p:nvPicPr>
          <p:cNvPr id="37893" name="51cbcd50-972f-4d16-9da0-8614339fb0cf" descr="E2097BA9-B447-4008-8054-65D4E720F48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743200" y="4037013"/>
            <a:ext cx="4224338" cy="281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7892">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7892">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7892">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892" grpId="0" build="p"/>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AB0FE8B6-9ADB-47F3-8E9B-CAFF1AD7F5C6" descr="image.jpeg"/>
          <p:cNvPicPr>
            <a:picLocks noChangeAspect="1" noChangeArrowheads="1"/>
          </p:cNvPicPr>
          <p:nvPr/>
        </p:nvPicPr>
        <p:blipFill>
          <a:blip r:embed="rId2">
            <a:duotone>
              <a:schemeClr val="accent5">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7782" y="0"/>
            <a:ext cx="9159563" cy="6853410"/>
          </a:xfrm>
          <a:prstGeom prst="rect">
            <a:avLst/>
          </a:prstGeom>
          <a:noFill/>
          <a:ln>
            <a:noFill/>
          </a:ln>
          <a:effectLst>
            <a:outerShdw blurRad="50800" dist="50800" dir="5400000" algn="ctr" rotWithShape="0">
              <a:schemeClr val="accent2">
                <a:lumMod val="75000"/>
                <a:alpha val="16000"/>
              </a:scheme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8915" name="Title 1"/>
          <p:cNvSpPr>
            <a:spLocks noGrp="1"/>
          </p:cNvSpPr>
          <p:nvPr>
            <p:ph type="title"/>
          </p:nvPr>
        </p:nvSpPr>
        <p:spPr/>
        <p:txBody>
          <a:bodyPr/>
          <a:lstStyle/>
          <a:p>
            <a:endParaRPr lang="en-US" altLang="en-US" smtClean="0"/>
          </a:p>
        </p:txBody>
      </p:sp>
      <p:graphicFrame>
        <p:nvGraphicFramePr>
          <p:cNvPr id="2" name="Content Placeholder 1"/>
          <p:cNvGraphicFramePr>
            <a:graphicFrameLocks noGrp="1"/>
          </p:cNvGraphicFramePr>
          <p:nvPr>
            <p:ph idx="1"/>
          </p:nvPr>
        </p:nvGraphicFramePr>
        <p:xfrm>
          <a:off x="457200" y="274638"/>
          <a:ext cx="8381999" cy="6126162"/>
        </p:xfrm>
        <a:graphic>
          <a:graphicData uri="http://schemas.openxmlformats.org/drawingml/2006/table">
            <a:tbl>
              <a:tblPr firstRow="1" firstCol="1" bandRow="1">
                <a:tableStyleId>{5C22544A-7EE6-4342-B048-85BDC9FD1C3A}</a:tableStyleId>
              </a:tblPr>
              <a:tblGrid>
                <a:gridCol w="2786269"/>
                <a:gridCol w="2796208"/>
                <a:gridCol w="2799522"/>
              </a:tblGrid>
              <a:tr h="291722">
                <a:tc>
                  <a:txBody>
                    <a:bodyPr/>
                    <a:lstStyle/>
                    <a:p>
                      <a:pPr marL="0" marR="0" algn="ctr">
                        <a:lnSpc>
                          <a:spcPct val="107000"/>
                        </a:lnSpc>
                        <a:spcBef>
                          <a:spcPts val="0"/>
                        </a:spcBef>
                        <a:spcAft>
                          <a:spcPts val="0"/>
                        </a:spcAft>
                      </a:pPr>
                      <a:r>
                        <a:rPr lang="en-US" sz="1400" b="1" dirty="0">
                          <a:effectLst/>
                        </a:rPr>
                        <a:t> </a:t>
                      </a:r>
                      <a:endParaRPr lang="en-US" sz="1400" b="1"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gridSpan="2">
                  <a:txBody>
                    <a:bodyPr/>
                    <a:lstStyle/>
                    <a:p>
                      <a:pPr marL="0" marR="0" algn="ctr">
                        <a:lnSpc>
                          <a:spcPct val="107000"/>
                        </a:lnSpc>
                        <a:spcBef>
                          <a:spcPts val="0"/>
                        </a:spcBef>
                        <a:spcAft>
                          <a:spcPts val="0"/>
                        </a:spcAft>
                      </a:pPr>
                      <a:r>
                        <a:rPr lang="en-US" sz="1400" b="1">
                          <a:effectLst/>
                        </a:rPr>
                        <a:t>Weight (grams)</a:t>
                      </a:r>
                      <a:endParaRPr lang="en-US" sz="1400" b="1">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hMerge="1">
                  <a:txBody>
                    <a:bodyPr/>
                    <a:lstStyle/>
                    <a:p>
                      <a:endParaRPr lang="en-US"/>
                    </a:p>
                  </a:txBody>
                  <a:tcPr/>
                </a:tc>
              </a:tr>
              <a:tr h="291722">
                <a:tc>
                  <a:txBody>
                    <a:bodyPr/>
                    <a:lstStyle/>
                    <a:p>
                      <a:pPr marL="0" marR="0" algn="ctr">
                        <a:lnSpc>
                          <a:spcPct val="107000"/>
                        </a:lnSpc>
                        <a:spcBef>
                          <a:spcPts val="0"/>
                        </a:spcBef>
                        <a:spcAft>
                          <a:spcPts val="0"/>
                        </a:spcAft>
                      </a:pPr>
                      <a:r>
                        <a:rPr lang="en-US" sz="1400" b="1" dirty="0">
                          <a:effectLst/>
                        </a:rPr>
                        <a:t>Age (days)</a:t>
                      </a:r>
                      <a:endParaRPr lang="en-US" sz="1400" b="1"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07000"/>
                        </a:lnSpc>
                        <a:spcBef>
                          <a:spcPts val="0"/>
                        </a:spcBef>
                        <a:spcAft>
                          <a:spcPts val="0"/>
                        </a:spcAft>
                      </a:pPr>
                      <a:r>
                        <a:rPr lang="en-US" sz="1400" b="1">
                          <a:effectLst/>
                        </a:rPr>
                        <a:t>Chick #1</a:t>
                      </a:r>
                      <a:endParaRPr lang="en-US" sz="1400" b="1">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07000"/>
                        </a:lnSpc>
                        <a:spcBef>
                          <a:spcPts val="0"/>
                        </a:spcBef>
                        <a:spcAft>
                          <a:spcPts val="0"/>
                        </a:spcAft>
                      </a:pPr>
                      <a:r>
                        <a:rPr lang="en-US" sz="1400" b="1">
                          <a:effectLst/>
                        </a:rPr>
                        <a:t>Chick #2</a:t>
                      </a:r>
                      <a:endParaRPr lang="en-US" sz="1400" b="1">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r>
              <a:tr h="291722">
                <a:tc>
                  <a:txBody>
                    <a:bodyPr/>
                    <a:lstStyle/>
                    <a:p>
                      <a:pPr marL="0" marR="0" algn="ctr">
                        <a:lnSpc>
                          <a:spcPct val="107000"/>
                        </a:lnSpc>
                        <a:spcBef>
                          <a:spcPts val="0"/>
                        </a:spcBef>
                        <a:spcAft>
                          <a:spcPts val="0"/>
                        </a:spcAft>
                      </a:pPr>
                      <a:r>
                        <a:rPr lang="en-US" sz="1400" b="1" dirty="0">
                          <a:effectLst/>
                        </a:rPr>
                        <a:t>15</a:t>
                      </a:r>
                      <a:endParaRPr lang="en-US" sz="1400" b="1"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07000"/>
                        </a:lnSpc>
                        <a:spcBef>
                          <a:spcPts val="0"/>
                        </a:spcBef>
                        <a:spcAft>
                          <a:spcPts val="0"/>
                        </a:spcAft>
                      </a:pPr>
                      <a:r>
                        <a:rPr lang="en-US" sz="1400" b="1">
                          <a:effectLst/>
                        </a:rPr>
                        <a:t>290</a:t>
                      </a:r>
                      <a:endParaRPr lang="en-US" sz="1400" b="1">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07000"/>
                        </a:lnSpc>
                        <a:spcBef>
                          <a:spcPts val="0"/>
                        </a:spcBef>
                        <a:spcAft>
                          <a:spcPts val="0"/>
                        </a:spcAft>
                      </a:pPr>
                      <a:r>
                        <a:rPr lang="en-US" sz="1400" b="1">
                          <a:effectLst/>
                        </a:rPr>
                        <a:t>332</a:t>
                      </a:r>
                      <a:endParaRPr lang="en-US" sz="1400" b="1">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r>
              <a:tr h="291722">
                <a:tc>
                  <a:txBody>
                    <a:bodyPr/>
                    <a:lstStyle/>
                    <a:p>
                      <a:pPr marL="0" marR="0" algn="ctr">
                        <a:lnSpc>
                          <a:spcPct val="107000"/>
                        </a:lnSpc>
                        <a:spcBef>
                          <a:spcPts val="0"/>
                        </a:spcBef>
                        <a:spcAft>
                          <a:spcPts val="0"/>
                        </a:spcAft>
                      </a:pPr>
                      <a:r>
                        <a:rPr lang="en-US" sz="1400" b="1" dirty="0">
                          <a:effectLst/>
                        </a:rPr>
                        <a:t>20</a:t>
                      </a:r>
                      <a:endParaRPr lang="en-US" sz="1400" b="1"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07000"/>
                        </a:lnSpc>
                        <a:spcBef>
                          <a:spcPts val="0"/>
                        </a:spcBef>
                        <a:spcAft>
                          <a:spcPts val="0"/>
                        </a:spcAft>
                      </a:pPr>
                      <a:r>
                        <a:rPr lang="en-US" sz="1400" b="1">
                          <a:effectLst/>
                        </a:rPr>
                        <a:t>396</a:t>
                      </a:r>
                      <a:endParaRPr lang="en-US" sz="1400" b="1">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07000"/>
                        </a:lnSpc>
                        <a:spcBef>
                          <a:spcPts val="0"/>
                        </a:spcBef>
                        <a:spcAft>
                          <a:spcPts val="0"/>
                        </a:spcAft>
                      </a:pPr>
                      <a:r>
                        <a:rPr lang="en-US" sz="1400" b="1">
                          <a:effectLst/>
                        </a:rPr>
                        <a:t>429</a:t>
                      </a:r>
                      <a:endParaRPr lang="en-US" sz="1400" b="1">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r>
              <a:tr h="291722">
                <a:tc>
                  <a:txBody>
                    <a:bodyPr/>
                    <a:lstStyle/>
                    <a:p>
                      <a:pPr marL="0" marR="0" algn="ctr">
                        <a:lnSpc>
                          <a:spcPct val="107000"/>
                        </a:lnSpc>
                        <a:spcBef>
                          <a:spcPts val="0"/>
                        </a:spcBef>
                        <a:spcAft>
                          <a:spcPts val="0"/>
                        </a:spcAft>
                      </a:pPr>
                      <a:r>
                        <a:rPr lang="en-US" sz="1400" b="1" dirty="0">
                          <a:effectLst/>
                        </a:rPr>
                        <a:t>25</a:t>
                      </a:r>
                      <a:endParaRPr lang="en-US" sz="1400" b="1"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07000"/>
                        </a:lnSpc>
                        <a:spcBef>
                          <a:spcPts val="0"/>
                        </a:spcBef>
                        <a:spcAft>
                          <a:spcPts val="0"/>
                        </a:spcAft>
                      </a:pPr>
                      <a:r>
                        <a:rPr lang="en-US" sz="1400" b="1" dirty="0">
                          <a:effectLst/>
                        </a:rPr>
                        <a:t>525</a:t>
                      </a:r>
                      <a:endParaRPr lang="en-US" sz="1400" b="1"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07000"/>
                        </a:lnSpc>
                        <a:spcBef>
                          <a:spcPts val="0"/>
                        </a:spcBef>
                        <a:spcAft>
                          <a:spcPts val="0"/>
                        </a:spcAft>
                      </a:pPr>
                      <a:r>
                        <a:rPr lang="en-US" sz="1400" b="1">
                          <a:effectLst/>
                        </a:rPr>
                        <a:t>588</a:t>
                      </a:r>
                      <a:endParaRPr lang="en-US" sz="1400" b="1">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r>
              <a:tr h="291722">
                <a:tc>
                  <a:txBody>
                    <a:bodyPr/>
                    <a:lstStyle/>
                    <a:p>
                      <a:pPr marL="0" marR="0" algn="ctr">
                        <a:lnSpc>
                          <a:spcPct val="107000"/>
                        </a:lnSpc>
                        <a:spcBef>
                          <a:spcPts val="0"/>
                        </a:spcBef>
                        <a:spcAft>
                          <a:spcPts val="0"/>
                        </a:spcAft>
                      </a:pPr>
                      <a:r>
                        <a:rPr lang="en-US" sz="1400" b="1" dirty="0">
                          <a:effectLst/>
                        </a:rPr>
                        <a:t>30</a:t>
                      </a:r>
                      <a:endParaRPr lang="en-US" sz="1400" b="1"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07000"/>
                        </a:lnSpc>
                        <a:spcBef>
                          <a:spcPts val="0"/>
                        </a:spcBef>
                        <a:spcAft>
                          <a:spcPts val="0"/>
                        </a:spcAft>
                      </a:pPr>
                      <a:r>
                        <a:rPr lang="en-US" sz="1400" b="1">
                          <a:effectLst/>
                        </a:rPr>
                        <a:t>640</a:t>
                      </a:r>
                      <a:endParaRPr lang="en-US" sz="1400" b="1">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07000"/>
                        </a:lnSpc>
                        <a:spcBef>
                          <a:spcPts val="0"/>
                        </a:spcBef>
                        <a:spcAft>
                          <a:spcPts val="0"/>
                        </a:spcAft>
                      </a:pPr>
                      <a:r>
                        <a:rPr lang="en-US" sz="1400" b="1">
                          <a:effectLst/>
                        </a:rPr>
                        <a:t>725</a:t>
                      </a:r>
                      <a:endParaRPr lang="en-US" sz="1400" b="1">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r>
              <a:tr h="291722">
                <a:tc>
                  <a:txBody>
                    <a:bodyPr/>
                    <a:lstStyle/>
                    <a:p>
                      <a:pPr marL="0" marR="0" algn="ctr">
                        <a:lnSpc>
                          <a:spcPct val="107000"/>
                        </a:lnSpc>
                        <a:spcBef>
                          <a:spcPts val="0"/>
                        </a:spcBef>
                        <a:spcAft>
                          <a:spcPts val="0"/>
                        </a:spcAft>
                      </a:pPr>
                      <a:r>
                        <a:rPr lang="en-US" sz="1400" b="1" dirty="0">
                          <a:effectLst/>
                        </a:rPr>
                        <a:t>35</a:t>
                      </a:r>
                      <a:endParaRPr lang="en-US" sz="1400" b="1"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07000"/>
                        </a:lnSpc>
                        <a:spcBef>
                          <a:spcPts val="0"/>
                        </a:spcBef>
                        <a:spcAft>
                          <a:spcPts val="0"/>
                        </a:spcAft>
                      </a:pPr>
                      <a:r>
                        <a:rPr lang="en-US" sz="1400" b="1">
                          <a:effectLst/>
                        </a:rPr>
                        <a:t>690</a:t>
                      </a:r>
                      <a:endParaRPr lang="en-US" sz="1400" b="1">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07000"/>
                        </a:lnSpc>
                        <a:spcBef>
                          <a:spcPts val="0"/>
                        </a:spcBef>
                        <a:spcAft>
                          <a:spcPts val="0"/>
                        </a:spcAft>
                      </a:pPr>
                      <a:r>
                        <a:rPr lang="en-US" sz="1400" b="1">
                          <a:effectLst/>
                        </a:rPr>
                        <a:t>813</a:t>
                      </a:r>
                      <a:endParaRPr lang="en-US" sz="1400" b="1">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r>
              <a:tr h="291722">
                <a:tc>
                  <a:txBody>
                    <a:bodyPr/>
                    <a:lstStyle/>
                    <a:p>
                      <a:pPr marL="0" marR="0" algn="ctr">
                        <a:lnSpc>
                          <a:spcPct val="107000"/>
                        </a:lnSpc>
                        <a:spcBef>
                          <a:spcPts val="0"/>
                        </a:spcBef>
                        <a:spcAft>
                          <a:spcPts val="0"/>
                        </a:spcAft>
                      </a:pPr>
                      <a:r>
                        <a:rPr lang="en-US" sz="1400" b="1" dirty="0">
                          <a:effectLst/>
                        </a:rPr>
                        <a:t>40</a:t>
                      </a:r>
                      <a:endParaRPr lang="en-US" sz="1400" b="1"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07000"/>
                        </a:lnSpc>
                        <a:spcBef>
                          <a:spcPts val="0"/>
                        </a:spcBef>
                        <a:spcAft>
                          <a:spcPts val="0"/>
                        </a:spcAft>
                      </a:pPr>
                      <a:r>
                        <a:rPr lang="en-US" sz="1400" b="1">
                          <a:effectLst/>
                        </a:rPr>
                        <a:t>723</a:t>
                      </a:r>
                      <a:endParaRPr lang="en-US" sz="1400" b="1">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07000"/>
                        </a:lnSpc>
                        <a:spcBef>
                          <a:spcPts val="0"/>
                        </a:spcBef>
                        <a:spcAft>
                          <a:spcPts val="0"/>
                        </a:spcAft>
                      </a:pPr>
                      <a:r>
                        <a:rPr lang="en-US" sz="1400" b="1">
                          <a:effectLst/>
                        </a:rPr>
                        <a:t>876</a:t>
                      </a:r>
                      <a:endParaRPr lang="en-US" sz="1400" b="1">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r>
              <a:tr h="291722">
                <a:tc>
                  <a:txBody>
                    <a:bodyPr/>
                    <a:lstStyle/>
                    <a:p>
                      <a:pPr marL="0" marR="0" algn="ctr">
                        <a:lnSpc>
                          <a:spcPct val="107000"/>
                        </a:lnSpc>
                        <a:spcBef>
                          <a:spcPts val="0"/>
                        </a:spcBef>
                        <a:spcAft>
                          <a:spcPts val="0"/>
                        </a:spcAft>
                      </a:pPr>
                      <a:r>
                        <a:rPr lang="en-US" sz="1400" b="1" dirty="0">
                          <a:effectLst/>
                        </a:rPr>
                        <a:t>45</a:t>
                      </a:r>
                      <a:endParaRPr lang="en-US" sz="1400" b="1"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07000"/>
                        </a:lnSpc>
                        <a:spcBef>
                          <a:spcPts val="0"/>
                        </a:spcBef>
                        <a:spcAft>
                          <a:spcPts val="0"/>
                        </a:spcAft>
                      </a:pPr>
                      <a:r>
                        <a:rPr lang="en-US" sz="1400" b="1" dirty="0">
                          <a:effectLst/>
                        </a:rPr>
                        <a:t>760</a:t>
                      </a:r>
                      <a:endParaRPr lang="en-US" sz="1400" b="1"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07000"/>
                        </a:lnSpc>
                        <a:spcBef>
                          <a:spcPts val="0"/>
                        </a:spcBef>
                        <a:spcAft>
                          <a:spcPts val="0"/>
                        </a:spcAft>
                      </a:pPr>
                      <a:r>
                        <a:rPr lang="en-US" sz="1400" b="1">
                          <a:effectLst/>
                        </a:rPr>
                        <a:t>912</a:t>
                      </a:r>
                      <a:endParaRPr lang="en-US" sz="1400" b="1">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r>
              <a:tr h="291722">
                <a:tc>
                  <a:txBody>
                    <a:bodyPr/>
                    <a:lstStyle/>
                    <a:p>
                      <a:pPr marL="0" marR="0" algn="ctr">
                        <a:lnSpc>
                          <a:spcPct val="107000"/>
                        </a:lnSpc>
                        <a:spcBef>
                          <a:spcPts val="0"/>
                        </a:spcBef>
                        <a:spcAft>
                          <a:spcPts val="0"/>
                        </a:spcAft>
                      </a:pPr>
                      <a:r>
                        <a:rPr lang="en-US" sz="1400" b="1" dirty="0">
                          <a:effectLst/>
                        </a:rPr>
                        <a:t>50</a:t>
                      </a:r>
                      <a:endParaRPr lang="en-US" sz="1400" b="1"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07000"/>
                        </a:lnSpc>
                        <a:spcBef>
                          <a:spcPts val="0"/>
                        </a:spcBef>
                        <a:spcAft>
                          <a:spcPts val="0"/>
                        </a:spcAft>
                      </a:pPr>
                      <a:r>
                        <a:rPr lang="en-US" sz="1400" b="1" dirty="0">
                          <a:effectLst/>
                        </a:rPr>
                        <a:t>772</a:t>
                      </a:r>
                      <a:endParaRPr lang="en-US" sz="1400" b="1"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07000"/>
                        </a:lnSpc>
                        <a:spcBef>
                          <a:spcPts val="0"/>
                        </a:spcBef>
                        <a:spcAft>
                          <a:spcPts val="0"/>
                        </a:spcAft>
                      </a:pPr>
                      <a:r>
                        <a:rPr lang="en-US" sz="1400" b="1">
                          <a:effectLst/>
                        </a:rPr>
                        <a:t>906</a:t>
                      </a:r>
                      <a:endParaRPr lang="en-US" sz="1400" b="1">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r>
              <a:tr h="291722">
                <a:tc>
                  <a:txBody>
                    <a:bodyPr/>
                    <a:lstStyle/>
                    <a:p>
                      <a:pPr marL="0" marR="0" algn="ctr">
                        <a:lnSpc>
                          <a:spcPct val="107000"/>
                        </a:lnSpc>
                        <a:spcBef>
                          <a:spcPts val="0"/>
                        </a:spcBef>
                        <a:spcAft>
                          <a:spcPts val="0"/>
                        </a:spcAft>
                      </a:pPr>
                      <a:r>
                        <a:rPr lang="en-US" sz="1400" b="1" dirty="0">
                          <a:effectLst/>
                        </a:rPr>
                        <a:t>55</a:t>
                      </a:r>
                      <a:endParaRPr lang="en-US" sz="1400" b="1"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07000"/>
                        </a:lnSpc>
                        <a:spcBef>
                          <a:spcPts val="0"/>
                        </a:spcBef>
                        <a:spcAft>
                          <a:spcPts val="0"/>
                        </a:spcAft>
                      </a:pPr>
                      <a:r>
                        <a:rPr lang="en-US" sz="1400" b="1" dirty="0">
                          <a:effectLst/>
                        </a:rPr>
                        <a:t>799</a:t>
                      </a:r>
                      <a:endParaRPr lang="en-US" sz="1400" b="1"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07000"/>
                        </a:lnSpc>
                        <a:spcBef>
                          <a:spcPts val="0"/>
                        </a:spcBef>
                        <a:spcAft>
                          <a:spcPts val="0"/>
                        </a:spcAft>
                      </a:pPr>
                      <a:r>
                        <a:rPr lang="en-US" sz="1400" b="1">
                          <a:effectLst/>
                        </a:rPr>
                        <a:t>888</a:t>
                      </a:r>
                      <a:endParaRPr lang="en-US" sz="1400" b="1">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r>
              <a:tr h="291722">
                <a:tc>
                  <a:txBody>
                    <a:bodyPr/>
                    <a:lstStyle/>
                    <a:p>
                      <a:pPr marL="0" marR="0" algn="ctr">
                        <a:lnSpc>
                          <a:spcPct val="107000"/>
                        </a:lnSpc>
                        <a:spcBef>
                          <a:spcPts val="0"/>
                        </a:spcBef>
                        <a:spcAft>
                          <a:spcPts val="0"/>
                        </a:spcAft>
                      </a:pPr>
                      <a:r>
                        <a:rPr lang="en-US" sz="1400" b="1" dirty="0">
                          <a:effectLst/>
                        </a:rPr>
                        <a:t>60</a:t>
                      </a:r>
                      <a:endParaRPr lang="en-US" sz="1400" b="1"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07000"/>
                        </a:lnSpc>
                        <a:spcBef>
                          <a:spcPts val="0"/>
                        </a:spcBef>
                        <a:spcAft>
                          <a:spcPts val="0"/>
                        </a:spcAft>
                      </a:pPr>
                      <a:r>
                        <a:rPr lang="en-US" sz="1400" b="1" dirty="0">
                          <a:effectLst/>
                        </a:rPr>
                        <a:t>770</a:t>
                      </a:r>
                      <a:endParaRPr lang="en-US" sz="1400" b="1"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07000"/>
                        </a:lnSpc>
                        <a:spcBef>
                          <a:spcPts val="0"/>
                        </a:spcBef>
                        <a:spcAft>
                          <a:spcPts val="0"/>
                        </a:spcAft>
                      </a:pPr>
                      <a:r>
                        <a:rPr lang="en-US" sz="1400" b="1">
                          <a:effectLst/>
                        </a:rPr>
                        <a:t>858</a:t>
                      </a:r>
                      <a:endParaRPr lang="en-US" sz="1400" b="1">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r>
              <a:tr h="291722">
                <a:tc>
                  <a:txBody>
                    <a:bodyPr/>
                    <a:lstStyle/>
                    <a:p>
                      <a:pPr marL="0" marR="0" algn="ctr">
                        <a:lnSpc>
                          <a:spcPct val="107000"/>
                        </a:lnSpc>
                        <a:spcBef>
                          <a:spcPts val="0"/>
                        </a:spcBef>
                        <a:spcAft>
                          <a:spcPts val="0"/>
                        </a:spcAft>
                      </a:pPr>
                      <a:r>
                        <a:rPr lang="en-US" sz="1400" b="1" dirty="0">
                          <a:effectLst/>
                        </a:rPr>
                        <a:t>65</a:t>
                      </a:r>
                      <a:endParaRPr lang="en-US" sz="1400" b="1"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07000"/>
                        </a:lnSpc>
                        <a:spcBef>
                          <a:spcPts val="0"/>
                        </a:spcBef>
                        <a:spcAft>
                          <a:spcPts val="0"/>
                        </a:spcAft>
                      </a:pPr>
                      <a:r>
                        <a:rPr lang="en-US" sz="1400" b="1" dirty="0">
                          <a:effectLst/>
                        </a:rPr>
                        <a:t>764</a:t>
                      </a:r>
                      <a:endParaRPr lang="en-US" sz="1400" b="1"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07000"/>
                        </a:lnSpc>
                        <a:spcBef>
                          <a:spcPts val="0"/>
                        </a:spcBef>
                        <a:spcAft>
                          <a:spcPts val="0"/>
                        </a:spcAft>
                      </a:pPr>
                      <a:r>
                        <a:rPr lang="en-US" sz="1400" b="1">
                          <a:effectLst/>
                        </a:rPr>
                        <a:t>841</a:t>
                      </a:r>
                      <a:endParaRPr lang="en-US" sz="1400" b="1">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r>
              <a:tr h="291722">
                <a:tc>
                  <a:txBody>
                    <a:bodyPr/>
                    <a:lstStyle/>
                    <a:p>
                      <a:pPr marL="0" marR="0" algn="ctr">
                        <a:lnSpc>
                          <a:spcPct val="107000"/>
                        </a:lnSpc>
                        <a:spcBef>
                          <a:spcPts val="0"/>
                        </a:spcBef>
                        <a:spcAft>
                          <a:spcPts val="0"/>
                        </a:spcAft>
                      </a:pPr>
                      <a:r>
                        <a:rPr lang="en-US" sz="1400" b="1" dirty="0">
                          <a:effectLst/>
                        </a:rPr>
                        <a:t>70</a:t>
                      </a:r>
                      <a:endParaRPr lang="en-US" sz="1400" b="1"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07000"/>
                        </a:lnSpc>
                        <a:spcBef>
                          <a:spcPts val="0"/>
                        </a:spcBef>
                        <a:spcAft>
                          <a:spcPts val="0"/>
                        </a:spcAft>
                      </a:pPr>
                      <a:r>
                        <a:rPr lang="en-US" sz="1400" b="1" dirty="0">
                          <a:effectLst/>
                        </a:rPr>
                        <a:t>730</a:t>
                      </a:r>
                      <a:endParaRPr lang="en-US" sz="1400" b="1"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07000"/>
                        </a:lnSpc>
                        <a:spcBef>
                          <a:spcPts val="0"/>
                        </a:spcBef>
                        <a:spcAft>
                          <a:spcPts val="0"/>
                        </a:spcAft>
                      </a:pPr>
                      <a:r>
                        <a:rPr lang="en-US" sz="1400" b="1">
                          <a:effectLst/>
                        </a:rPr>
                        <a:t>800</a:t>
                      </a:r>
                      <a:endParaRPr lang="en-US" sz="1400" b="1">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r>
              <a:tr h="291722">
                <a:tc>
                  <a:txBody>
                    <a:bodyPr/>
                    <a:lstStyle/>
                    <a:p>
                      <a:pPr marL="0" marR="0" algn="ctr">
                        <a:lnSpc>
                          <a:spcPct val="107000"/>
                        </a:lnSpc>
                        <a:spcBef>
                          <a:spcPts val="0"/>
                        </a:spcBef>
                        <a:spcAft>
                          <a:spcPts val="0"/>
                        </a:spcAft>
                      </a:pPr>
                      <a:r>
                        <a:rPr lang="en-US" sz="1400" b="1" dirty="0">
                          <a:effectLst/>
                        </a:rPr>
                        <a:t>75</a:t>
                      </a:r>
                      <a:endParaRPr lang="en-US" sz="1400" b="1"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07000"/>
                        </a:lnSpc>
                        <a:spcBef>
                          <a:spcPts val="0"/>
                        </a:spcBef>
                        <a:spcAft>
                          <a:spcPts val="0"/>
                        </a:spcAft>
                      </a:pPr>
                      <a:r>
                        <a:rPr lang="en-US" sz="1400" b="1" dirty="0">
                          <a:effectLst/>
                        </a:rPr>
                        <a:t>704</a:t>
                      </a:r>
                      <a:endParaRPr lang="en-US" sz="1400" b="1"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07000"/>
                        </a:lnSpc>
                        <a:spcBef>
                          <a:spcPts val="0"/>
                        </a:spcBef>
                        <a:spcAft>
                          <a:spcPts val="0"/>
                        </a:spcAft>
                      </a:pPr>
                      <a:r>
                        <a:rPr lang="en-US" sz="1400" b="1">
                          <a:effectLst/>
                        </a:rPr>
                        <a:t>767</a:t>
                      </a:r>
                      <a:endParaRPr lang="en-US" sz="1400" b="1">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r>
              <a:tr h="291722">
                <a:tc>
                  <a:txBody>
                    <a:bodyPr/>
                    <a:lstStyle/>
                    <a:p>
                      <a:pPr marL="0" marR="0" algn="ctr">
                        <a:lnSpc>
                          <a:spcPct val="107000"/>
                        </a:lnSpc>
                        <a:spcBef>
                          <a:spcPts val="0"/>
                        </a:spcBef>
                        <a:spcAft>
                          <a:spcPts val="0"/>
                        </a:spcAft>
                      </a:pPr>
                      <a:r>
                        <a:rPr lang="en-US" sz="1400" b="1" dirty="0">
                          <a:effectLst/>
                        </a:rPr>
                        <a:t>80</a:t>
                      </a:r>
                      <a:endParaRPr lang="en-US" sz="1400" b="1"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07000"/>
                        </a:lnSpc>
                        <a:spcBef>
                          <a:spcPts val="0"/>
                        </a:spcBef>
                        <a:spcAft>
                          <a:spcPts val="0"/>
                        </a:spcAft>
                      </a:pPr>
                      <a:r>
                        <a:rPr lang="en-US" sz="1400" b="1" dirty="0">
                          <a:effectLst/>
                        </a:rPr>
                        <a:t>668</a:t>
                      </a:r>
                      <a:endParaRPr lang="en-US" sz="1400" b="1"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07000"/>
                        </a:lnSpc>
                        <a:spcBef>
                          <a:spcPts val="0"/>
                        </a:spcBef>
                        <a:spcAft>
                          <a:spcPts val="0"/>
                        </a:spcAft>
                      </a:pPr>
                      <a:r>
                        <a:rPr lang="en-US" sz="1400" b="1">
                          <a:effectLst/>
                        </a:rPr>
                        <a:t>721</a:t>
                      </a:r>
                      <a:endParaRPr lang="en-US" sz="1400" b="1">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r>
              <a:tr h="291722">
                <a:tc>
                  <a:txBody>
                    <a:bodyPr/>
                    <a:lstStyle/>
                    <a:p>
                      <a:pPr marL="0" marR="0" algn="ctr">
                        <a:lnSpc>
                          <a:spcPct val="107000"/>
                        </a:lnSpc>
                        <a:spcBef>
                          <a:spcPts val="0"/>
                        </a:spcBef>
                        <a:spcAft>
                          <a:spcPts val="0"/>
                        </a:spcAft>
                      </a:pPr>
                      <a:r>
                        <a:rPr lang="en-US" sz="1400" b="1" dirty="0">
                          <a:effectLst/>
                        </a:rPr>
                        <a:t>85</a:t>
                      </a:r>
                      <a:endParaRPr lang="en-US" sz="1400" b="1"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07000"/>
                        </a:lnSpc>
                        <a:spcBef>
                          <a:spcPts val="0"/>
                        </a:spcBef>
                        <a:spcAft>
                          <a:spcPts val="0"/>
                        </a:spcAft>
                      </a:pPr>
                      <a:r>
                        <a:rPr lang="en-US" sz="1400" b="1">
                          <a:effectLst/>
                        </a:rPr>
                        <a:t>623</a:t>
                      </a:r>
                      <a:endParaRPr lang="en-US" sz="1400" b="1">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07000"/>
                        </a:lnSpc>
                        <a:spcBef>
                          <a:spcPts val="0"/>
                        </a:spcBef>
                        <a:spcAft>
                          <a:spcPts val="0"/>
                        </a:spcAft>
                      </a:pPr>
                      <a:r>
                        <a:rPr lang="en-US" sz="1400" b="1" dirty="0">
                          <a:effectLst/>
                        </a:rPr>
                        <a:t>686</a:t>
                      </a:r>
                      <a:endParaRPr lang="en-US" sz="1400" b="1"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r>
              <a:tr h="291722">
                <a:tc>
                  <a:txBody>
                    <a:bodyPr/>
                    <a:lstStyle/>
                    <a:p>
                      <a:pPr marL="0" marR="0" algn="ctr">
                        <a:lnSpc>
                          <a:spcPct val="107000"/>
                        </a:lnSpc>
                        <a:spcBef>
                          <a:spcPts val="0"/>
                        </a:spcBef>
                        <a:spcAft>
                          <a:spcPts val="0"/>
                        </a:spcAft>
                      </a:pPr>
                      <a:r>
                        <a:rPr lang="en-US" sz="1400" b="1" dirty="0">
                          <a:effectLst/>
                        </a:rPr>
                        <a:t>90</a:t>
                      </a:r>
                      <a:endParaRPr lang="en-US" sz="1400" b="1"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07000"/>
                        </a:lnSpc>
                        <a:spcBef>
                          <a:spcPts val="0"/>
                        </a:spcBef>
                        <a:spcAft>
                          <a:spcPts val="0"/>
                        </a:spcAft>
                      </a:pPr>
                      <a:r>
                        <a:rPr lang="en-US" sz="1400" b="1">
                          <a:effectLst/>
                        </a:rPr>
                        <a:t>642</a:t>
                      </a:r>
                      <a:endParaRPr lang="en-US" sz="1400" b="1">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07000"/>
                        </a:lnSpc>
                        <a:spcBef>
                          <a:spcPts val="0"/>
                        </a:spcBef>
                        <a:spcAft>
                          <a:spcPts val="0"/>
                        </a:spcAft>
                      </a:pPr>
                      <a:r>
                        <a:rPr lang="en-US" sz="1400" b="1" dirty="0">
                          <a:effectLst/>
                        </a:rPr>
                        <a:t>676</a:t>
                      </a:r>
                      <a:endParaRPr lang="en-US" sz="1400" b="1"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r>
              <a:tr h="291722">
                <a:tc>
                  <a:txBody>
                    <a:bodyPr/>
                    <a:lstStyle/>
                    <a:p>
                      <a:pPr marL="0" marR="0" algn="ctr">
                        <a:lnSpc>
                          <a:spcPct val="107000"/>
                        </a:lnSpc>
                        <a:spcBef>
                          <a:spcPts val="0"/>
                        </a:spcBef>
                        <a:spcAft>
                          <a:spcPts val="0"/>
                        </a:spcAft>
                      </a:pPr>
                      <a:r>
                        <a:rPr lang="en-US" sz="1400" b="1" dirty="0">
                          <a:effectLst/>
                        </a:rPr>
                        <a:t>95</a:t>
                      </a:r>
                      <a:endParaRPr lang="en-US" sz="1400" b="1"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07000"/>
                        </a:lnSpc>
                        <a:spcBef>
                          <a:spcPts val="0"/>
                        </a:spcBef>
                        <a:spcAft>
                          <a:spcPts val="0"/>
                        </a:spcAft>
                      </a:pPr>
                      <a:r>
                        <a:rPr lang="en-US" sz="1400" b="1">
                          <a:effectLst/>
                        </a:rPr>
                        <a:t>638</a:t>
                      </a:r>
                      <a:endParaRPr lang="en-US" sz="1400" b="1">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07000"/>
                        </a:lnSpc>
                        <a:spcBef>
                          <a:spcPts val="0"/>
                        </a:spcBef>
                        <a:spcAft>
                          <a:spcPts val="0"/>
                        </a:spcAft>
                      </a:pPr>
                      <a:r>
                        <a:rPr lang="en-US" sz="1400" b="1" dirty="0">
                          <a:effectLst/>
                        </a:rPr>
                        <a:t>679</a:t>
                      </a:r>
                      <a:endParaRPr lang="en-US" sz="1400" b="1"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r>
              <a:tr h="291722">
                <a:tc>
                  <a:txBody>
                    <a:bodyPr/>
                    <a:lstStyle/>
                    <a:p>
                      <a:pPr marL="0" marR="0" algn="ctr">
                        <a:lnSpc>
                          <a:spcPct val="107000"/>
                        </a:lnSpc>
                        <a:spcBef>
                          <a:spcPts val="0"/>
                        </a:spcBef>
                        <a:spcAft>
                          <a:spcPts val="0"/>
                        </a:spcAft>
                      </a:pPr>
                      <a:r>
                        <a:rPr lang="en-US" sz="1400" b="1" dirty="0">
                          <a:effectLst/>
                        </a:rPr>
                        <a:t>100</a:t>
                      </a:r>
                      <a:endParaRPr lang="en-US" sz="1400" b="1"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07000"/>
                        </a:lnSpc>
                        <a:spcBef>
                          <a:spcPts val="0"/>
                        </a:spcBef>
                        <a:spcAft>
                          <a:spcPts val="0"/>
                        </a:spcAft>
                      </a:pPr>
                      <a:r>
                        <a:rPr lang="en-US" sz="1400" b="1">
                          <a:effectLst/>
                        </a:rPr>
                        <a:t>638</a:t>
                      </a:r>
                      <a:endParaRPr lang="en-US" sz="1400" b="1">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07000"/>
                        </a:lnSpc>
                        <a:spcBef>
                          <a:spcPts val="0"/>
                        </a:spcBef>
                        <a:spcAft>
                          <a:spcPts val="0"/>
                        </a:spcAft>
                      </a:pPr>
                      <a:r>
                        <a:rPr lang="en-US" sz="1400" b="1" dirty="0">
                          <a:effectLst/>
                        </a:rPr>
                        <a:t>680</a:t>
                      </a:r>
                      <a:endParaRPr lang="en-US" sz="1400" b="1"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r>
              <a:tr h="291722">
                <a:tc>
                  <a:txBody>
                    <a:bodyPr/>
                    <a:lstStyle/>
                    <a:p>
                      <a:pPr marL="0" marR="0" algn="ctr">
                        <a:lnSpc>
                          <a:spcPct val="107000"/>
                        </a:lnSpc>
                        <a:spcBef>
                          <a:spcPts val="0"/>
                        </a:spcBef>
                        <a:spcAft>
                          <a:spcPts val="0"/>
                        </a:spcAft>
                      </a:pPr>
                      <a:r>
                        <a:rPr lang="en-US" sz="1400" b="1" dirty="0">
                          <a:effectLst/>
                        </a:rPr>
                        <a:t>105</a:t>
                      </a:r>
                      <a:endParaRPr lang="en-US" sz="1400" b="1"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07000"/>
                        </a:lnSpc>
                        <a:spcBef>
                          <a:spcPts val="0"/>
                        </a:spcBef>
                        <a:spcAft>
                          <a:spcPts val="0"/>
                        </a:spcAft>
                      </a:pPr>
                      <a:r>
                        <a:rPr lang="en-US" sz="1400" b="1">
                          <a:effectLst/>
                        </a:rPr>
                        <a:t>640</a:t>
                      </a:r>
                      <a:endParaRPr lang="en-US" sz="1400" b="1">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07000"/>
                        </a:lnSpc>
                        <a:spcBef>
                          <a:spcPts val="0"/>
                        </a:spcBef>
                        <a:spcAft>
                          <a:spcPts val="0"/>
                        </a:spcAft>
                      </a:pPr>
                      <a:r>
                        <a:rPr lang="en-US" sz="1400" b="1" dirty="0">
                          <a:effectLst/>
                        </a:rPr>
                        <a:t>694</a:t>
                      </a:r>
                      <a:endParaRPr lang="en-US" sz="1400" b="1"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r>
            </a:tbl>
          </a:graphicData>
        </a:graphic>
      </p:graphicFrame>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AB0FE8B6-9ADB-47F3-8E9B-CAFF1AD7F5C6" descr="image.jpeg"/>
          <p:cNvPicPr>
            <a:picLocks noChangeAspect="1" noChangeArrowheads="1"/>
          </p:cNvPicPr>
          <p:nvPr/>
        </p:nvPicPr>
        <p:blipFill>
          <a:blip r:embed="rId2">
            <a:duotone>
              <a:schemeClr val="accent5">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0" y="0"/>
            <a:ext cx="9159563" cy="6853410"/>
          </a:xfrm>
          <a:prstGeom prst="rect">
            <a:avLst/>
          </a:prstGeom>
          <a:noFill/>
          <a:ln>
            <a:noFill/>
          </a:ln>
          <a:effectLst>
            <a:outerShdw blurRad="50800" dist="50800" dir="5400000" algn="ctr" rotWithShape="0">
              <a:schemeClr val="accent2">
                <a:lumMod val="75000"/>
                <a:alpha val="16000"/>
              </a:scheme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9939" name="Title 1"/>
          <p:cNvSpPr>
            <a:spLocks noGrp="1"/>
          </p:cNvSpPr>
          <p:nvPr>
            <p:ph type="title"/>
          </p:nvPr>
        </p:nvSpPr>
        <p:spPr/>
        <p:txBody>
          <a:bodyPr/>
          <a:lstStyle/>
          <a:p>
            <a:r>
              <a:rPr lang="en-US" altLang="en-US" smtClean="0">
                <a:latin typeface="Poor Richard" pitchFamily="18" charset="0"/>
              </a:rPr>
              <a:t>Laney Rickman, Bird Endowment</a:t>
            </a:r>
          </a:p>
        </p:txBody>
      </p:sp>
      <p:sp>
        <p:nvSpPr>
          <p:cNvPr id="39940" name="Content Placeholder 2"/>
          <p:cNvSpPr>
            <a:spLocks noGrp="1"/>
          </p:cNvSpPr>
          <p:nvPr>
            <p:ph idx="1"/>
          </p:nvPr>
        </p:nvSpPr>
        <p:spPr>
          <a:xfrm>
            <a:off x="2482850" y="1311275"/>
            <a:ext cx="6172200" cy="3084513"/>
          </a:xfrm>
        </p:spPr>
        <p:txBody>
          <a:bodyPr/>
          <a:lstStyle/>
          <a:p>
            <a:pPr marL="0" indent="0">
              <a:buFontTx/>
              <a:buNone/>
            </a:pPr>
            <a:r>
              <a:rPr lang="en-US" altLang="en-US" sz="1400" smtClean="0"/>
              <a:t>Laney Rickman is the Executive Director of Bird Endowment Inc. and has worked as a volunteer keeper in the Bird Department at Houston Zoo from 1991 through 1993.  Her first Blue-throated macaws were acquired in 1992 as a wild-caught, bonded pair. They had been together for 10 years but never attempted to nest at their previous locations in Florida and Texas. Laney experimented with new techniques and her efforts paid off. The pair hatched and raised 2 offspring in 1993.  </a:t>
            </a:r>
          </a:p>
          <a:p>
            <a:pPr marL="0" indent="0">
              <a:buFontTx/>
              <a:buNone/>
            </a:pPr>
            <a:r>
              <a:rPr lang="en-US" altLang="en-US" sz="1400" smtClean="0"/>
              <a:t>In 1994 she and husband Jack left Houston and moved their Blue-throated macaw project to a 20-acre farm overlooking the beautiful Guadalupe River Valley of South Texas. This has evolved into </a:t>
            </a:r>
            <a:r>
              <a:rPr lang="en-US" altLang="en-US" sz="1400" i="1" smtClean="0"/>
              <a:t>The Blues Conservatory</a:t>
            </a:r>
            <a:r>
              <a:rPr lang="en-US" altLang="en-US" sz="1400" smtClean="0"/>
              <a:t>™ which is now Bird Endowment’s domestic breeding facility. The flock is comprised of founder Blue-throated Macaws, F1, F2 and third generation parent-reared offspring. Laney is the primary aviculturist at </a:t>
            </a:r>
            <a:r>
              <a:rPr lang="en-US" altLang="en-US" sz="1400" i="1" smtClean="0"/>
              <a:t>The Blues Conservatory</a:t>
            </a:r>
            <a:r>
              <a:rPr lang="en-US" altLang="en-US" sz="1400" smtClean="0"/>
              <a:t>™.</a:t>
            </a:r>
          </a:p>
        </p:txBody>
      </p:sp>
      <p:pic>
        <p:nvPicPr>
          <p:cNvPr id="39941" name="Picture 3"/>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68288" y="1311275"/>
            <a:ext cx="2027237" cy="3065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9942" name="76CB2D1A-CADF-4BE1-94A5-61ADA6D54D45" descr="03508009-1265-4BBC-8ACD-BF0EBDADBC69"/>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403975" y="4575175"/>
            <a:ext cx="2576513" cy="1717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9943" name="Rectangle 5"/>
          <p:cNvSpPr>
            <a:spLocks noChangeArrowheads="1"/>
          </p:cNvSpPr>
          <p:nvPr/>
        </p:nvSpPr>
        <p:spPr bwMode="auto">
          <a:xfrm>
            <a:off x="268288" y="4395788"/>
            <a:ext cx="6169025" cy="2247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charset="0"/>
              </a:defRPr>
            </a:lvl1pPr>
            <a:lvl2pPr marL="742950" indent="-285750">
              <a:spcBef>
                <a:spcPct val="20000"/>
              </a:spcBef>
              <a:buChar char="–"/>
              <a:defRPr sz="2800">
                <a:solidFill>
                  <a:schemeClr val="tx1"/>
                </a:solidFill>
                <a:latin typeface="Arial" charset="0"/>
              </a:defRPr>
            </a:lvl2pPr>
            <a:lvl3pPr marL="1143000" indent="-228600">
              <a:spcBef>
                <a:spcPct val="20000"/>
              </a:spcBef>
              <a:buChar char="•"/>
              <a:defRPr sz="2400">
                <a:solidFill>
                  <a:schemeClr val="tx1"/>
                </a:solidFill>
                <a:latin typeface="Arial" charset="0"/>
              </a:defRPr>
            </a:lvl3pPr>
            <a:lvl4pPr marL="1600200" indent="-228600">
              <a:spcBef>
                <a:spcPct val="20000"/>
              </a:spcBef>
              <a:buChar char="–"/>
              <a:defRPr sz="2000">
                <a:solidFill>
                  <a:schemeClr val="tx1"/>
                </a:solidFill>
                <a:latin typeface="Arial" charset="0"/>
              </a:defRPr>
            </a:lvl4pPr>
            <a:lvl5pPr marL="2057400" indent="-22860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a:spcBef>
                <a:spcPct val="0"/>
              </a:spcBef>
              <a:buFontTx/>
              <a:buNone/>
            </a:pPr>
            <a:r>
              <a:rPr lang="en-US" altLang="en-US" sz="1400"/>
              <a:t>The Rickmans founded the 501(c)(3) nonprofit Bird Endowment in 1998 to</a:t>
            </a:r>
          </a:p>
          <a:p>
            <a:pPr>
              <a:spcBef>
                <a:spcPct val="0"/>
              </a:spcBef>
              <a:buFontTx/>
              <a:buNone/>
            </a:pPr>
            <a:r>
              <a:rPr lang="en-US" altLang="en-US" sz="1400"/>
              <a:t>advance their dedication to breaking the extinction vortex into which the Bluethroated macaw has been thrust. Their </a:t>
            </a:r>
            <a:r>
              <a:rPr lang="en-US" altLang="en-US" sz="1400" i="1"/>
              <a:t>Saving the Blues</a:t>
            </a:r>
            <a:r>
              <a:rPr lang="en-US" altLang="en-US" sz="1400"/>
              <a:t>™ program is focused on raising public and avicultural awareness of the Blue-throated Macaw’s plight in captivity and in the wild, where it is critically endangered.</a:t>
            </a:r>
          </a:p>
          <a:p>
            <a:pPr>
              <a:spcBef>
                <a:spcPct val="0"/>
              </a:spcBef>
              <a:buFontTx/>
              <a:buNone/>
            </a:pPr>
            <a:r>
              <a:rPr lang="en-US" altLang="en-US" sz="1400" i="1"/>
              <a:t>Saving the Blues</a:t>
            </a:r>
            <a:r>
              <a:rPr lang="en-US" altLang="en-US" sz="1400"/>
              <a:t>™ objective </a:t>
            </a:r>
            <a:r>
              <a:rPr lang="en-US" altLang="en-US" sz="1400" i="1"/>
              <a:t>in situ </a:t>
            </a:r>
            <a:r>
              <a:rPr lang="en-US" altLang="en-US" sz="1400"/>
              <a:t>is to increase the Blue-throated Macaw wild population by installing supplemental nests in El Beni. In 2006 Bird Endowment originated and developed Nido Adoptivo™ or "nest adoption", an annual funding project in cooperation with the Armonía / Loro Parque Fundación Blue-throated Macaw Conservation Program in Bolivia.</a:t>
            </a:r>
          </a:p>
        </p:txBody>
      </p:sp>
      <p:sp>
        <p:nvSpPr>
          <p:cNvPr id="39944" name="TextBox 6"/>
          <p:cNvSpPr txBox="1">
            <a:spLocks noChangeArrowheads="1"/>
          </p:cNvSpPr>
          <p:nvPr/>
        </p:nvSpPr>
        <p:spPr bwMode="auto">
          <a:xfrm>
            <a:off x="6403975" y="6292850"/>
            <a:ext cx="2576513"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charset="0"/>
              </a:defRPr>
            </a:lvl1pPr>
            <a:lvl2pPr marL="742950" indent="-285750">
              <a:spcBef>
                <a:spcPct val="20000"/>
              </a:spcBef>
              <a:buChar char="–"/>
              <a:defRPr sz="2800">
                <a:solidFill>
                  <a:schemeClr val="tx1"/>
                </a:solidFill>
                <a:latin typeface="Arial" charset="0"/>
              </a:defRPr>
            </a:lvl2pPr>
            <a:lvl3pPr marL="1143000" indent="-228600">
              <a:spcBef>
                <a:spcPct val="20000"/>
              </a:spcBef>
              <a:buChar char="•"/>
              <a:defRPr sz="2400">
                <a:solidFill>
                  <a:schemeClr val="tx1"/>
                </a:solidFill>
                <a:latin typeface="Arial" charset="0"/>
              </a:defRPr>
            </a:lvl3pPr>
            <a:lvl4pPr marL="1600200" indent="-228600">
              <a:spcBef>
                <a:spcPct val="20000"/>
              </a:spcBef>
              <a:buChar char="–"/>
              <a:defRPr sz="2000">
                <a:solidFill>
                  <a:schemeClr val="tx1"/>
                </a:solidFill>
                <a:latin typeface="Arial" charset="0"/>
              </a:defRPr>
            </a:lvl4pPr>
            <a:lvl5pPr marL="2057400" indent="-22860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a:spcBef>
                <a:spcPct val="0"/>
              </a:spcBef>
              <a:buFontTx/>
              <a:buNone/>
            </a:pPr>
            <a:r>
              <a:rPr lang="en-US" altLang="en-US" sz="1000"/>
              <a:t>Rickman with Jason Crean, AFA Regional Director, and Katy Secor, AFA CFO</a:t>
            </a: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AB0FE8B6-9ADB-47F3-8E9B-CAFF1AD7F5C6" descr="image.jpeg"/>
          <p:cNvPicPr>
            <a:picLocks noChangeAspect="1" noChangeArrowheads="1"/>
          </p:cNvPicPr>
          <p:nvPr/>
        </p:nvPicPr>
        <p:blipFill>
          <a:blip r:embed="rId2">
            <a:duotone>
              <a:schemeClr val="accent5">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7782" y="0"/>
            <a:ext cx="9159563" cy="6853410"/>
          </a:xfrm>
          <a:prstGeom prst="rect">
            <a:avLst/>
          </a:prstGeom>
          <a:noFill/>
          <a:ln>
            <a:noFill/>
          </a:ln>
          <a:effectLst>
            <a:outerShdw blurRad="50800" dist="50800" dir="5400000" algn="ctr" rotWithShape="0">
              <a:schemeClr val="accent2">
                <a:lumMod val="75000"/>
                <a:alpha val="16000"/>
              </a:scheme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itle 1"/>
          <p:cNvSpPr txBox="1">
            <a:spLocks/>
          </p:cNvSpPr>
          <p:nvPr/>
        </p:nvSpPr>
        <p:spPr bwMode="auto">
          <a:xfrm>
            <a:off x="457200" y="19208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defRPr>
            </a:lvl2pPr>
            <a:lvl3pPr algn="ctr" rtl="0" eaLnBrk="0" fontAlgn="base" hangingPunct="0">
              <a:spcBef>
                <a:spcPct val="0"/>
              </a:spcBef>
              <a:spcAft>
                <a:spcPct val="0"/>
              </a:spcAft>
              <a:defRPr sz="4400">
                <a:solidFill>
                  <a:schemeClr val="tx2"/>
                </a:solidFill>
                <a:latin typeface="Arial" pitchFamily="34" charset="0"/>
              </a:defRPr>
            </a:lvl3pPr>
            <a:lvl4pPr algn="ctr" rtl="0" eaLnBrk="0" fontAlgn="base" hangingPunct="0">
              <a:spcBef>
                <a:spcPct val="0"/>
              </a:spcBef>
              <a:spcAft>
                <a:spcPct val="0"/>
              </a:spcAft>
              <a:defRPr sz="4400">
                <a:solidFill>
                  <a:schemeClr val="tx2"/>
                </a:solidFill>
                <a:latin typeface="Arial" pitchFamily="34" charset="0"/>
              </a:defRPr>
            </a:lvl4pPr>
            <a:lvl5pPr algn="ctr" rtl="0" eaLnBrk="0" fontAlgn="base" hangingPunct="0">
              <a:spcBef>
                <a:spcPct val="0"/>
              </a:spcBef>
              <a:spcAft>
                <a:spcPct val="0"/>
              </a:spcAft>
              <a:defRPr sz="4400">
                <a:solidFill>
                  <a:schemeClr val="tx2"/>
                </a:solidFill>
                <a:latin typeface="Arial" pitchFamily="34" charset="0"/>
              </a:defRPr>
            </a:lvl5pPr>
            <a:lvl6pPr marL="457200" algn="ctr" rtl="0" fontAlgn="base">
              <a:spcBef>
                <a:spcPct val="0"/>
              </a:spcBef>
              <a:spcAft>
                <a:spcPct val="0"/>
              </a:spcAft>
              <a:defRPr sz="4400">
                <a:solidFill>
                  <a:schemeClr val="tx2"/>
                </a:solidFill>
                <a:latin typeface="Arial" pitchFamily="34" charset="0"/>
              </a:defRPr>
            </a:lvl6pPr>
            <a:lvl7pPr marL="914400" algn="ctr" rtl="0" fontAlgn="base">
              <a:spcBef>
                <a:spcPct val="0"/>
              </a:spcBef>
              <a:spcAft>
                <a:spcPct val="0"/>
              </a:spcAft>
              <a:defRPr sz="4400">
                <a:solidFill>
                  <a:schemeClr val="tx2"/>
                </a:solidFill>
                <a:latin typeface="Arial" pitchFamily="34" charset="0"/>
              </a:defRPr>
            </a:lvl7pPr>
            <a:lvl8pPr marL="1371600" algn="ctr" rtl="0" fontAlgn="base">
              <a:spcBef>
                <a:spcPct val="0"/>
              </a:spcBef>
              <a:spcAft>
                <a:spcPct val="0"/>
              </a:spcAft>
              <a:defRPr sz="4400">
                <a:solidFill>
                  <a:schemeClr val="tx2"/>
                </a:solidFill>
                <a:latin typeface="Arial" pitchFamily="34" charset="0"/>
              </a:defRPr>
            </a:lvl8pPr>
            <a:lvl9pPr marL="1828800" algn="ctr" rtl="0" fontAlgn="base">
              <a:spcBef>
                <a:spcPct val="0"/>
              </a:spcBef>
              <a:spcAft>
                <a:spcPct val="0"/>
              </a:spcAft>
              <a:defRPr sz="4400">
                <a:solidFill>
                  <a:schemeClr val="tx2"/>
                </a:solidFill>
                <a:latin typeface="Arial" pitchFamily="34" charset="0"/>
              </a:defRPr>
            </a:lvl9pPr>
          </a:lstStyle>
          <a:p>
            <a:pPr>
              <a:defRPr/>
            </a:pPr>
            <a:r>
              <a:rPr lang="en-US" altLang="en-US" kern="0" dirty="0" smtClean="0"/>
              <a:t>About the author…</a:t>
            </a:r>
          </a:p>
        </p:txBody>
      </p:sp>
      <p:sp>
        <p:nvSpPr>
          <p:cNvPr id="6" name="Content Placeholder 2"/>
          <p:cNvSpPr txBox="1">
            <a:spLocks/>
          </p:cNvSpPr>
          <p:nvPr/>
        </p:nvSpPr>
        <p:spPr bwMode="auto">
          <a:xfrm>
            <a:off x="163513" y="1163638"/>
            <a:ext cx="5791200" cy="4525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a:lstStyle>
          <a:p>
            <a:pPr marL="0" indent="0">
              <a:buFontTx/>
              <a:buNone/>
              <a:defRPr/>
            </a:pPr>
            <a:r>
              <a:rPr lang="en-US" sz="1200" b="1" kern="0" dirty="0" smtClean="0"/>
              <a:t>Jason Crean, MA, MS is a degreed biologist and avid aviculturist, specializing in the propagation of green </a:t>
            </a:r>
            <a:r>
              <a:rPr lang="en-US" sz="1200" b="1" kern="0" dirty="0" err="1" smtClean="0"/>
              <a:t>aracaris</a:t>
            </a:r>
            <a:r>
              <a:rPr lang="en-US" sz="1200" b="1" kern="0" dirty="0" smtClean="0"/>
              <a:t> and white-backed </a:t>
            </a:r>
            <a:r>
              <a:rPr lang="en-US" sz="1200" b="1" kern="0" dirty="0" err="1" smtClean="0"/>
              <a:t>mousebirds</a:t>
            </a:r>
            <a:r>
              <a:rPr lang="en-US" sz="1200" b="1" kern="0" dirty="0" smtClean="0"/>
              <a:t>, President of The </a:t>
            </a:r>
            <a:r>
              <a:rPr lang="en-US" sz="1200" b="1" kern="0" dirty="0" err="1" smtClean="0"/>
              <a:t>Avicultural</a:t>
            </a:r>
            <a:r>
              <a:rPr lang="en-US" sz="1200" b="1" kern="0" dirty="0" smtClean="0"/>
              <a:t> Society of Chicagoland, Regional Director and Education Committee Chair for the American Federation of Aviculture, and moderates the Holistic Bird Care and Avian Raw, Whole Food Nutrition groups on Facebook. Crean often speaks to </a:t>
            </a:r>
            <a:r>
              <a:rPr lang="en-US" sz="1200" b="1" kern="0" dirty="0" err="1" smtClean="0"/>
              <a:t>avicultural</a:t>
            </a:r>
            <a:r>
              <a:rPr lang="en-US" sz="1200" b="1" kern="0" dirty="0" smtClean="0"/>
              <a:t> groups across the country and acts as consultant to zoos and other institutions, including the Chicago Nature Museum and Wildlife Genetics lab at Loyola Medical Center in Chicago, Illinois.  He also runs a live animal education program that does free interactive programs for a host of different audiences to increase the presence of aviculture.  </a:t>
            </a:r>
          </a:p>
          <a:p>
            <a:pPr marL="0" indent="0">
              <a:buFontTx/>
              <a:buNone/>
              <a:defRPr/>
            </a:pPr>
            <a:r>
              <a:rPr lang="en-US" sz="1200" b="1" kern="0" dirty="0" smtClean="0"/>
              <a:t> </a:t>
            </a:r>
          </a:p>
          <a:p>
            <a:pPr marL="0" indent="0">
              <a:buFontTx/>
              <a:buNone/>
              <a:defRPr/>
            </a:pPr>
            <a:r>
              <a:rPr lang="en-US" sz="1200" b="1" kern="0" dirty="0" smtClean="0"/>
              <a:t>Crean is also a biology instructor at the high school and university level. He is also a curriculum designer and instructor in the Education Department at Chicago Zoological Society. Crean has been awarded the Presidential Award for Excellence in Science Teaching by President Obama in 2009, the 2010 High School Science Teacher of the Year by the American Association for the Advancement of Science, as well as awards from the National Science Teachers Association, the National Association of Biology Teachers, the Illinois Science Teachers Association, among others. He has authored several curricula, including the award-winning “Zoo Genetics” curriculum (</a:t>
            </a:r>
            <a:r>
              <a:rPr lang="en-US" sz="1200" b="1" u="sng" kern="0" dirty="0" smtClean="0">
                <a:hlinkClick r:id="rId3"/>
              </a:rPr>
              <a:t>www.xy-zoo.com</a:t>
            </a:r>
            <a:r>
              <a:rPr lang="en-US" sz="1200" b="1" kern="0" dirty="0" smtClean="0"/>
              <a:t>) and “Harry Potter Biology” curriculum (harrypotterbiology.com).  He was also recently awarded the “Teacher of Distinction” award by the Golden Apple Foundation.   He serves as President-elect for the Illinois Science Teachers Association, Vice-President for the Illinois Association of Biology Teachers, and sits on the Board for the Association of Presidential Awardees in Science Teaching and the National Science Advisory Panel on the national College Board.</a:t>
            </a:r>
          </a:p>
          <a:p>
            <a:pPr>
              <a:defRPr/>
            </a:pPr>
            <a:endParaRPr lang="en-US" sz="1000" b="1" kern="0" dirty="0"/>
          </a:p>
        </p:txBody>
      </p:sp>
      <p:pic>
        <p:nvPicPr>
          <p:cNvPr id="40965" name="Picture 3"/>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6048375" y="1477963"/>
            <a:ext cx="2943225" cy="282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0966" name="Picture 5"/>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6553200" y="4449763"/>
            <a:ext cx="2286000" cy="2190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bwMode="auto">
          <a:xfrm>
            <a:off x="457200" y="381000"/>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defRPr>
            </a:lvl2pPr>
            <a:lvl3pPr algn="ctr" rtl="0" eaLnBrk="0" fontAlgn="base" hangingPunct="0">
              <a:spcBef>
                <a:spcPct val="0"/>
              </a:spcBef>
              <a:spcAft>
                <a:spcPct val="0"/>
              </a:spcAft>
              <a:defRPr sz="4400">
                <a:solidFill>
                  <a:schemeClr val="tx2"/>
                </a:solidFill>
                <a:latin typeface="Arial" pitchFamily="34" charset="0"/>
              </a:defRPr>
            </a:lvl3pPr>
            <a:lvl4pPr algn="ctr" rtl="0" eaLnBrk="0" fontAlgn="base" hangingPunct="0">
              <a:spcBef>
                <a:spcPct val="0"/>
              </a:spcBef>
              <a:spcAft>
                <a:spcPct val="0"/>
              </a:spcAft>
              <a:defRPr sz="4400">
                <a:solidFill>
                  <a:schemeClr val="tx2"/>
                </a:solidFill>
                <a:latin typeface="Arial" pitchFamily="34" charset="0"/>
              </a:defRPr>
            </a:lvl4pPr>
            <a:lvl5pPr algn="ctr" rtl="0" eaLnBrk="0" fontAlgn="base" hangingPunct="0">
              <a:spcBef>
                <a:spcPct val="0"/>
              </a:spcBef>
              <a:spcAft>
                <a:spcPct val="0"/>
              </a:spcAft>
              <a:defRPr sz="4400">
                <a:solidFill>
                  <a:schemeClr val="tx2"/>
                </a:solidFill>
                <a:latin typeface="Arial" pitchFamily="34" charset="0"/>
              </a:defRPr>
            </a:lvl5pPr>
            <a:lvl6pPr marL="457200" algn="ctr" rtl="0" fontAlgn="base">
              <a:spcBef>
                <a:spcPct val="0"/>
              </a:spcBef>
              <a:spcAft>
                <a:spcPct val="0"/>
              </a:spcAft>
              <a:defRPr sz="4400">
                <a:solidFill>
                  <a:schemeClr val="tx2"/>
                </a:solidFill>
                <a:latin typeface="Arial" pitchFamily="34" charset="0"/>
              </a:defRPr>
            </a:lvl6pPr>
            <a:lvl7pPr marL="914400" algn="ctr" rtl="0" fontAlgn="base">
              <a:spcBef>
                <a:spcPct val="0"/>
              </a:spcBef>
              <a:spcAft>
                <a:spcPct val="0"/>
              </a:spcAft>
              <a:defRPr sz="4400">
                <a:solidFill>
                  <a:schemeClr val="tx2"/>
                </a:solidFill>
                <a:latin typeface="Arial" pitchFamily="34" charset="0"/>
              </a:defRPr>
            </a:lvl7pPr>
            <a:lvl8pPr marL="1371600" algn="ctr" rtl="0" fontAlgn="base">
              <a:spcBef>
                <a:spcPct val="0"/>
              </a:spcBef>
              <a:spcAft>
                <a:spcPct val="0"/>
              </a:spcAft>
              <a:defRPr sz="4400">
                <a:solidFill>
                  <a:schemeClr val="tx2"/>
                </a:solidFill>
                <a:latin typeface="Arial" pitchFamily="34" charset="0"/>
              </a:defRPr>
            </a:lvl8pPr>
            <a:lvl9pPr marL="1828800" algn="ctr" rtl="0" fontAlgn="base">
              <a:spcBef>
                <a:spcPct val="0"/>
              </a:spcBef>
              <a:spcAft>
                <a:spcPct val="0"/>
              </a:spcAft>
              <a:defRPr sz="4400">
                <a:solidFill>
                  <a:schemeClr val="tx2"/>
                </a:solidFill>
                <a:latin typeface="Arial" pitchFamily="34" charset="0"/>
              </a:defRPr>
            </a:lvl9pPr>
          </a:lstStyle>
          <a:p>
            <a:pPr>
              <a:defRPr/>
            </a:pPr>
            <a:r>
              <a:rPr lang="en-US" altLang="en-US" sz="3200" kern="0" dirty="0" smtClean="0"/>
              <a:t>For all questions, please contact us at education@afabirds.org</a:t>
            </a:r>
          </a:p>
        </p:txBody>
      </p:sp>
      <p:sp>
        <p:nvSpPr>
          <p:cNvPr id="5" name="Content Placeholder 2"/>
          <p:cNvSpPr txBox="1">
            <a:spLocks/>
          </p:cNvSpPr>
          <p:nvPr/>
        </p:nvSpPr>
        <p:spPr bwMode="auto">
          <a:xfrm>
            <a:off x="3200400" y="2057400"/>
            <a:ext cx="5791200" cy="5253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a:lstStyle>
          <a:p>
            <a:pPr marL="0" indent="0">
              <a:buFontTx/>
              <a:buNone/>
              <a:defRPr/>
            </a:pPr>
            <a:r>
              <a:rPr lang="en-US" altLang="en-US" sz="2000" kern="0" dirty="0" smtClean="0"/>
              <a:t>All rights reserved. No part of this publication may be reproduced, distributed, altered or transmitted in any form or by any means, including photocopying, recording, or other electronic or mechanical methods, without the prior written permission of the publisher, except in the case of copying worksheets for participant use and certain other noncommercial uses permitted by copyright law. For permission requests, write to the publisher, addressed “Attention: Education Committee Chair,” at the address below.</a:t>
            </a:r>
          </a:p>
          <a:p>
            <a:pPr>
              <a:defRPr/>
            </a:pPr>
            <a:r>
              <a:rPr lang="en-US" altLang="en-US" sz="2000" kern="0" dirty="0" smtClean="0"/>
              <a:t>American Federation of Aviculture, Inc.</a:t>
            </a:r>
            <a:br>
              <a:rPr lang="en-US" altLang="en-US" sz="2000" kern="0" dirty="0" smtClean="0"/>
            </a:br>
            <a:r>
              <a:rPr lang="en-US" altLang="en-US" sz="2000" kern="0" dirty="0" smtClean="0"/>
              <a:t>PO Box 91717</a:t>
            </a:r>
            <a:br>
              <a:rPr lang="en-US" altLang="en-US" sz="2000" kern="0" dirty="0" smtClean="0"/>
            </a:br>
            <a:r>
              <a:rPr lang="en-US" altLang="en-US" sz="2000" kern="0" dirty="0" smtClean="0"/>
              <a:t>Austin TX 78709-1717</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ctrTitle"/>
          </p:nvPr>
        </p:nvSpPr>
        <p:spPr>
          <a:xfrm>
            <a:off x="1066800" y="762000"/>
            <a:ext cx="7772400" cy="1470025"/>
          </a:xfrm>
        </p:spPr>
        <p:txBody>
          <a:bodyPr/>
          <a:lstStyle/>
          <a:p>
            <a:pPr eaLnBrk="1" hangingPunct="1"/>
            <a:r>
              <a:rPr lang="en-US" altLang="en-US" sz="5400" i="1" smtClean="0">
                <a:latin typeface="Jokerman" pitchFamily="82" charset="0"/>
              </a:rPr>
              <a:t>Characteristics of Life</a:t>
            </a:r>
          </a:p>
        </p:txBody>
      </p:sp>
      <p:sp>
        <p:nvSpPr>
          <p:cNvPr id="7171" name="Rectangle 3"/>
          <p:cNvSpPr>
            <a:spLocks noGrp="1" noChangeArrowheads="1"/>
          </p:cNvSpPr>
          <p:nvPr>
            <p:ph type="subTitle" idx="1"/>
          </p:nvPr>
        </p:nvSpPr>
        <p:spPr>
          <a:xfrm>
            <a:off x="2743200" y="3733800"/>
            <a:ext cx="6400800" cy="685800"/>
          </a:xfrm>
        </p:spPr>
        <p:txBody>
          <a:bodyPr/>
          <a:lstStyle/>
          <a:p>
            <a:pPr eaLnBrk="1" hangingPunct="1"/>
            <a:r>
              <a:rPr lang="en-US" altLang="en-US" smtClean="0">
                <a:latin typeface="Jokerman" pitchFamily="82" charset="0"/>
              </a:rPr>
              <a:t>What makes something alive?</a:t>
            </a:r>
          </a:p>
        </p:txBody>
      </p:sp>
      <p:pic>
        <p:nvPicPr>
          <p:cNvPr id="7172" name="Picture 23" descr="199812-053-Soil-Bacteria"/>
          <p:cNvPicPr>
            <a:picLocks noChangeAspect="1" noChangeArrowheads="1"/>
          </p:cNvPicPr>
          <p:nvPr/>
        </p:nvPicPr>
        <p:blipFill>
          <a:blip r:embed="rId3">
            <a:extLst>
              <a:ext uri="{28A0092B-C50C-407E-A947-70E740481C1C}">
                <a14:useLocalDpi xmlns:a14="http://schemas.microsoft.com/office/drawing/2010/main" val="0"/>
              </a:ext>
            </a:extLst>
          </a:blip>
          <a:srcRect b="6421"/>
          <a:stretch>
            <a:fillRect/>
          </a:stretch>
        </p:blipFill>
        <p:spPr bwMode="auto">
          <a:xfrm>
            <a:off x="6172200" y="1905000"/>
            <a:ext cx="2438400" cy="1714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173" name="AutoShape 10" descr="https://webmail.lths.net/exchange/JCREAN/Inbox/No%20Subject-4436.EML/1_multipart_xF8FF_2_photo.JPG/C58EA28C-18C0-4a97-9AF2-036E93DDAFB3/photo.JPG?attach=1"/>
          <p:cNvSpPr>
            <a:spLocks noChangeAspect="1" noChangeArrowheads="1"/>
          </p:cNvSpPr>
          <p:nvPr/>
        </p:nvSpPr>
        <p:spPr bwMode="auto">
          <a:xfrm>
            <a:off x="63500" y="-136525"/>
            <a:ext cx="7229475" cy="541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Arial" charset="0"/>
              </a:defRPr>
            </a:lvl1pPr>
            <a:lvl2pPr marL="742950" indent="-285750">
              <a:spcBef>
                <a:spcPct val="20000"/>
              </a:spcBef>
              <a:buChar char="–"/>
              <a:defRPr sz="2800">
                <a:solidFill>
                  <a:schemeClr val="tx1"/>
                </a:solidFill>
                <a:latin typeface="Arial" charset="0"/>
              </a:defRPr>
            </a:lvl2pPr>
            <a:lvl3pPr marL="1143000" indent="-228600">
              <a:spcBef>
                <a:spcPct val="20000"/>
              </a:spcBef>
              <a:buChar char="•"/>
              <a:defRPr sz="2400">
                <a:solidFill>
                  <a:schemeClr val="tx1"/>
                </a:solidFill>
                <a:latin typeface="Arial" charset="0"/>
              </a:defRPr>
            </a:lvl3pPr>
            <a:lvl4pPr marL="1600200" indent="-228600">
              <a:spcBef>
                <a:spcPct val="20000"/>
              </a:spcBef>
              <a:buChar char="–"/>
              <a:defRPr sz="2000">
                <a:solidFill>
                  <a:schemeClr val="tx1"/>
                </a:solidFill>
                <a:latin typeface="Arial" charset="0"/>
              </a:defRPr>
            </a:lvl4pPr>
            <a:lvl5pPr marL="2057400" indent="-22860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spcBef>
                <a:spcPct val="0"/>
              </a:spcBef>
              <a:buFontTx/>
              <a:buNone/>
            </a:pPr>
            <a:endParaRPr lang="en-US" altLang="en-US" sz="1800"/>
          </a:p>
        </p:txBody>
      </p:sp>
      <p:sp>
        <p:nvSpPr>
          <p:cNvPr id="7174" name="AutoShape 12" descr="https://webmail.lths.net/exchange/JCREAN/Inbox/No%20Subject-4436.EML/1_multipart_xF8FF_2_photo.JPG/C58EA28C-18C0-4a97-9AF2-036E93DDAFB3/photo.JPG?attach=1"/>
          <p:cNvSpPr>
            <a:spLocks noChangeAspect="1" noChangeArrowheads="1"/>
          </p:cNvSpPr>
          <p:nvPr/>
        </p:nvSpPr>
        <p:spPr bwMode="auto">
          <a:xfrm>
            <a:off x="63500" y="-136525"/>
            <a:ext cx="7229475" cy="541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Arial" charset="0"/>
              </a:defRPr>
            </a:lvl1pPr>
            <a:lvl2pPr marL="742950" indent="-285750">
              <a:spcBef>
                <a:spcPct val="20000"/>
              </a:spcBef>
              <a:buChar char="–"/>
              <a:defRPr sz="2800">
                <a:solidFill>
                  <a:schemeClr val="tx1"/>
                </a:solidFill>
                <a:latin typeface="Arial" charset="0"/>
              </a:defRPr>
            </a:lvl2pPr>
            <a:lvl3pPr marL="1143000" indent="-228600">
              <a:spcBef>
                <a:spcPct val="20000"/>
              </a:spcBef>
              <a:buChar char="•"/>
              <a:defRPr sz="2400">
                <a:solidFill>
                  <a:schemeClr val="tx1"/>
                </a:solidFill>
                <a:latin typeface="Arial" charset="0"/>
              </a:defRPr>
            </a:lvl3pPr>
            <a:lvl4pPr marL="1600200" indent="-228600">
              <a:spcBef>
                <a:spcPct val="20000"/>
              </a:spcBef>
              <a:buChar char="–"/>
              <a:defRPr sz="2000">
                <a:solidFill>
                  <a:schemeClr val="tx1"/>
                </a:solidFill>
                <a:latin typeface="Arial" charset="0"/>
              </a:defRPr>
            </a:lvl4pPr>
            <a:lvl5pPr marL="2057400" indent="-22860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spcBef>
                <a:spcPct val="0"/>
              </a:spcBef>
              <a:buFontTx/>
              <a:buNone/>
            </a:pPr>
            <a:endParaRPr lang="en-US" altLang="en-US" sz="1800"/>
          </a:p>
        </p:txBody>
      </p:sp>
      <p:pic>
        <p:nvPicPr>
          <p:cNvPr id="7175" name="Picture 10" descr="mushrooms.jpg"/>
          <p:cNvPicPr>
            <a:picLocks noChangeAspect="1"/>
          </p:cNvPicPr>
          <p:nvPr/>
        </p:nvPicPr>
        <p:blipFill>
          <a:blip r:embed="rId4">
            <a:extLst>
              <a:ext uri="{28A0092B-C50C-407E-A947-70E740481C1C}">
                <a14:useLocalDpi xmlns:a14="http://schemas.microsoft.com/office/drawing/2010/main" val="0"/>
              </a:ext>
            </a:extLst>
          </a:blip>
          <a:srcRect t="23177"/>
          <a:stretch>
            <a:fillRect/>
          </a:stretch>
        </p:blipFill>
        <p:spPr bwMode="auto">
          <a:xfrm>
            <a:off x="3810000" y="1828800"/>
            <a:ext cx="1785938" cy="182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176" name="AutoShape 14" descr="https://webmail.lths.net/exchange/JCREAN/Inbox/No%20Subject-4436.EML/1_multipart_xF8FF_2_photo.JPG/C58EA28C-18C0-4a97-9AF2-036E93DDAFB3/photo.JPG?attach=1"/>
          <p:cNvSpPr>
            <a:spLocks noChangeAspect="1" noChangeArrowheads="1"/>
          </p:cNvSpPr>
          <p:nvPr/>
        </p:nvSpPr>
        <p:spPr bwMode="auto">
          <a:xfrm>
            <a:off x="63500" y="-136525"/>
            <a:ext cx="7229475" cy="541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Arial" charset="0"/>
              </a:defRPr>
            </a:lvl1pPr>
            <a:lvl2pPr marL="742950" indent="-285750">
              <a:spcBef>
                <a:spcPct val="20000"/>
              </a:spcBef>
              <a:buChar char="–"/>
              <a:defRPr sz="2800">
                <a:solidFill>
                  <a:schemeClr val="tx1"/>
                </a:solidFill>
                <a:latin typeface="Arial" charset="0"/>
              </a:defRPr>
            </a:lvl2pPr>
            <a:lvl3pPr marL="1143000" indent="-228600">
              <a:spcBef>
                <a:spcPct val="20000"/>
              </a:spcBef>
              <a:buChar char="•"/>
              <a:defRPr sz="2400">
                <a:solidFill>
                  <a:schemeClr val="tx1"/>
                </a:solidFill>
                <a:latin typeface="Arial" charset="0"/>
              </a:defRPr>
            </a:lvl3pPr>
            <a:lvl4pPr marL="1600200" indent="-228600">
              <a:spcBef>
                <a:spcPct val="20000"/>
              </a:spcBef>
              <a:buChar char="–"/>
              <a:defRPr sz="2000">
                <a:solidFill>
                  <a:schemeClr val="tx1"/>
                </a:solidFill>
                <a:latin typeface="Arial" charset="0"/>
              </a:defRPr>
            </a:lvl4pPr>
            <a:lvl5pPr marL="2057400" indent="-22860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spcBef>
                <a:spcPct val="0"/>
              </a:spcBef>
              <a:buFontTx/>
              <a:buNone/>
            </a:pPr>
            <a:endParaRPr lang="en-US" altLang="en-US" sz="1800"/>
          </a:p>
        </p:txBody>
      </p:sp>
      <p:pic>
        <p:nvPicPr>
          <p:cNvPr id="7177" name="Picture 12" descr="gecko.jpg"/>
          <p:cNvPicPr>
            <a:picLocks noChangeAspect="1"/>
          </p:cNvPicPr>
          <p:nvPr/>
        </p:nvPicPr>
        <p:blipFill>
          <a:blip r:embed="rId5">
            <a:extLst>
              <a:ext uri="{28A0092B-C50C-407E-A947-70E740481C1C}">
                <a14:useLocalDpi xmlns:a14="http://schemas.microsoft.com/office/drawing/2010/main" val="0"/>
              </a:ext>
            </a:extLst>
          </a:blip>
          <a:srcRect t="23865" b="17046"/>
          <a:stretch>
            <a:fillRect/>
          </a:stretch>
        </p:blipFill>
        <p:spPr bwMode="auto">
          <a:xfrm>
            <a:off x="5943600" y="4343400"/>
            <a:ext cx="2998788" cy="2362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78" name="Picture 13" descr="flower hibiscus.jpg"/>
          <p:cNvPicPr>
            <a:picLocks noChangeAspect="1"/>
          </p:cNvPicPr>
          <p:nvPr/>
        </p:nvPicPr>
        <p:blipFill>
          <a:blip r:embed="rId6">
            <a:extLst>
              <a:ext uri="{28A0092B-C50C-407E-A947-70E740481C1C}">
                <a14:useLocalDpi xmlns:a14="http://schemas.microsoft.com/office/drawing/2010/main" val="0"/>
              </a:ext>
            </a:extLst>
          </a:blip>
          <a:srcRect t="20479"/>
          <a:stretch>
            <a:fillRect/>
          </a:stretch>
        </p:blipFill>
        <p:spPr bwMode="auto">
          <a:xfrm>
            <a:off x="3429000" y="4267200"/>
            <a:ext cx="2300288" cy="243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79" name="Picture 15" descr="peacock 4.bmp"/>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3048000" y="0"/>
            <a:ext cx="3074988" cy="116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p:txBody>
          <a:bodyPr/>
          <a:lstStyle/>
          <a:p>
            <a:pPr eaLnBrk="1" hangingPunct="1"/>
            <a:r>
              <a:rPr lang="en-US" altLang="en-US" sz="4800" b="1" smtClean="0">
                <a:latin typeface="Poor Richard" pitchFamily="18" charset="0"/>
              </a:rPr>
              <a:t>Living things are organisms.</a:t>
            </a:r>
          </a:p>
        </p:txBody>
      </p:sp>
      <p:sp>
        <p:nvSpPr>
          <p:cNvPr id="7171" name="Rectangle 3"/>
          <p:cNvSpPr>
            <a:spLocks noGrp="1" noChangeArrowheads="1"/>
          </p:cNvSpPr>
          <p:nvPr>
            <p:ph type="body" idx="1"/>
          </p:nvPr>
        </p:nvSpPr>
        <p:spPr>
          <a:xfrm>
            <a:off x="3352800" y="1371600"/>
            <a:ext cx="5410200" cy="5105400"/>
          </a:xfrm>
        </p:spPr>
        <p:txBody>
          <a:bodyPr/>
          <a:lstStyle/>
          <a:p>
            <a:pPr eaLnBrk="1" hangingPunct="1">
              <a:lnSpc>
                <a:spcPct val="90000"/>
              </a:lnSpc>
            </a:pPr>
            <a:r>
              <a:rPr lang="en-US" altLang="en-US" sz="3600" smtClean="0">
                <a:latin typeface="Poor Richard" pitchFamily="18" charset="0"/>
              </a:rPr>
              <a:t>To be considered “living,” something must possess </a:t>
            </a:r>
            <a:r>
              <a:rPr lang="en-US" altLang="en-US" sz="3600" b="1" i="1" smtClean="0">
                <a:latin typeface="Poor Richard" pitchFamily="18" charset="0"/>
              </a:rPr>
              <a:t>all</a:t>
            </a:r>
            <a:r>
              <a:rPr lang="en-US" altLang="en-US" sz="3600" smtClean="0">
                <a:latin typeface="Poor Richard" pitchFamily="18" charset="0"/>
              </a:rPr>
              <a:t> characteristics, not just some.</a:t>
            </a:r>
          </a:p>
          <a:p>
            <a:pPr eaLnBrk="1" hangingPunct="1">
              <a:lnSpc>
                <a:spcPct val="90000"/>
              </a:lnSpc>
            </a:pPr>
            <a:r>
              <a:rPr lang="en-US" altLang="en-US" sz="3600" smtClean="0">
                <a:latin typeface="Poor Richard" pitchFamily="18" charset="0"/>
              </a:rPr>
              <a:t>If something has all of these traits, we call it an “organism.”</a:t>
            </a:r>
          </a:p>
          <a:p>
            <a:pPr eaLnBrk="1" hangingPunct="1">
              <a:lnSpc>
                <a:spcPct val="90000"/>
              </a:lnSpc>
            </a:pPr>
            <a:r>
              <a:rPr lang="en-US" altLang="en-US" sz="3600" smtClean="0">
                <a:latin typeface="Poor Richard" pitchFamily="18" charset="0"/>
              </a:rPr>
              <a:t>To what other English words is the word “organism” related?</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171">
                                            <p:txEl>
                                              <p:pRg st="0" end="0"/>
                                            </p:txEl>
                                          </p:spTgt>
                                        </p:tgtEl>
                                        <p:attrNameLst>
                                          <p:attrName>style.visibility</p:attrName>
                                        </p:attrNameLst>
                                      </p:cBhvr>
                                      <p:to>
                                        <p:strVal val="visible"/>
                                      </p:to>
                                    </p:set>
                                    <p:anim calcmode="lin" valueType="num">
                                      <p:cBhvr additive="base">
                                        <p:cTn id="7" dur="500" fill="hold"/>
                                        <p:tgtEl>
                                          <p:spTgt spid="7171">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7171">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171">
                                            <p:txEl>
                                              <p:pRg st="1" end="1"/>
                                            </p:txEl>
                                          </p:spTgt>
                                        </p:tgtEl>
                                        <p:attrNameLst>
                                          <p:attrName>style.visibility</p:attrName>
                                        </p:attrNameLst>
                                      </p:cBhvr>
                                      <p:to>
                                        <p:strVal val="visible"/>
                                      </p:to>
                                    </p:set>
                                    <p:anim calcmode="lin" valueType="num">
                                      <p:cBhvr additive="base">
                                        <p:cTn id="13" dur="500" fill="hold"/>
                                        <p:tgtEl>
                                          <p:spTgt spid="7171">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7171">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7171">
                                            <p:txEl>
                                              <p:pRg st="2" end="2"/>
                                            </p:txEl>
                                          </p:spTgt>
                                        </p:tgtEl>
                                        <p:attrNameLst>
                                          <p:attrName>style.visibility</p:attrName>
                                        </p:attrNameLst>
                                      </p:cBhvr>
                                      <p:to>
                                        <p:strVal val="visible"/>
                                      </p:to>
                                    </p:set>
                                    <p:anim calcmode="lin" valueType="num">
                                      <p:cBhvr additive="base">
                                        <p:cTn id="19" dur="500" fill="hold"/>
                                        <p:tgtEl>
                                          <p:spTgt spid="7171">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7171">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1" grpId="0" build="p"/>
    </p:bldLst>
  </p:timing>
</p:sld>
</file>

<file path=ppt/slides/slide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a:xfrm>
            <a:off x="457200" y="73025"/>
            <a:ext cx="8229600" cy="1143000"/>
          </a:xfrm>
        </p:spPr>
        <p:txBody>
          <a:bodyPr/>
          <a:lstStyle/>
          <a:p>
            <a:pPr eaLnBrk="1" hangingPunct="1"/>
            <a:r>
              <a:rPr lang="en-US" altLang="en-US" u="sng" smtClean="0">
                <a:latin typeface="Poor Richard" pitchFamily="18" charset="0"/>
              </a:rPr>
              <a:t>Characteristic #1:  Made of cells</a:t>
            </a:r>
          </a:p>
        </p:txBody>
      </p:sp>
      <p:sp>
        <p:nvSpPr>
          <p:cNvPr id="8195" name="Rectangle 3"/>
          <p:cNvSpPr>
            <a:spLocks noGrp="1" noChangeArrowheads="1"/>
          </p:cNvSpPr>
          <p:nvPr>
            <p:ph type="body" sz="half" idx="1"/>
          </p:nvPr>
        </p:nvSpPr>
        <p:spPr>
          <a:xfrm>
            <a:off x="3124200" y="1143000"/>
            <a:ext cx="4572000" cy="3124200"/>
          </a:xfrm>
        </p:spPr>
        <p:txBody>
          <a:bodyPr/>
          <a:lstStyle/>
          <a:p>
            <a:pPr eaLnBrk="1" hangingPunct="1">
              <a:lnSpc>
                <a:spcPct val="90000"/>
              </a:lnSpc>
            </a:pPr>
            <a:r>
              <a:rPr lang="en-US" altLang="en-US" sz="2800" smtClean="0">
                <a:latin typeface="Poor Richard" pitchFamily="18" charset="0"/>
              </a:rPr>
              <a:t>All living things are made up of one or more cells.</a:t>
            </a:r>
          </a:p>
          <a:p>
            <a:pPr eaLnBrk="1" hangingPunct="1">
              <a:lnSpc>
                <a:spcPct val="90000"/>
              </a:lnSpc>
            </a:pPr>
            <a:r>
              <a:rPr lang="en-US" altLang="en-US" sz="2800" smtClean="0">
                <a:latin typeface="Poor Richard" pitchFamily="18" charset="0"/>
              </a:rPr>
              <a:t>Can you name a species or group that is </a:t>
            </a:r>
            <a:r>
              <a:rPr lang="en-US" altLang="en-US" sz="2800" u="sng" smtClean="0">
                <a:latin typeface="Poor Richard" pitchFamily="18" charset="0"/>
              </a:rPr>
              <a:t>uni</a:t>
            </a:r>
            <a:r>
              <a:rPr lang="en-US" altLang="en-US" sz="2800" smtClean="0">
                <a:latin typeface="Poor Richard" pitchFamily="18" charset="0"/>
              </a:rPr>
              <a:t>cellular?</a:t>
            </a:r>
          </a:p>
          <a:p>
            <a:pPr eaLnBrk="1" hangingPunct="1">
              <a:lnSpc>
                <a:spcPct val="90000"/>
              </a:lnSpc>
            </a:pPr>
            <a:r>
              <a:rPr lang="en-US" altLang="en-US" sz="2800" smtClean="0">
                <a:latin typeface="Poor Richard" pitchFamily="18" charset="0"/>
              </a:rPr>
              <a:t>Can you name the major kingdoms that are all </a:t>
            </a:r>
            <a:r>
              <a:rPr lang="en-US" altLang="en-US" sz="2800" u="sng" smtClean="0">
                <a:latin typeface="Poor Richard" pitchFamily="18" charset="0"/>
              </a:rPr>
              <a:t>multi</a:t>
            </a:r>
            <a:r>
              <a:rPr lang="en-US" altLang="en-US" sz="2800" smtClean="0">
                <a:latin typeface="Poor Richard" pitchFamily="18" charset="0"/>
              </a:rPr>
              <a:t>cellular?</a:t>
            </a:r>
          </a:p>
        </p:txBody>
      </p:sp>
      <p:pic>
        <p:nvPicPr>
          <p:cNvPr id="8200" name="Picture 8" descr="bloodcell400"/>
          <p:cNvPicPr>
            <a:picLocks noChangeAspect="1" noChangeArrowheads="1"/>
          </p:cNvPicPr>
          <p:nvPr>
            <p:ph sz="quarter" idx="3"/>
          </p:nvPr>
        </p:nvPicPr>
        <p:blipFill>
          <a:blip r:embed="rId3">
            <a:extLst>
              <a:ext uri="{28A0092B-C50C-407E-A947-70E740481C1C}">
                <a14:useLocalDpi xmlns:a14="http://schemas.microsoft.com/office/drawing/2010/main" val="0"/>
              </a:ext>
            </a:extLst>
          </a:blip>
          <a:srcRect/>
          <a:stretch>
            <a:fillRect/>
          </a:stretch>
        </p:blipFill>
        <p:spPr>
          <a:xfrm>
            <a:off x="3124200" y="4564063"/>
            <a:ext cx="3278188" cy="2293937"/>
          </a:xfrm>
          <a:noFill/>
        </p:spPr>
      </p:pic>
      <p:pic>
        <p:nvPicPr>
          <p:cNvPr id="8203" name="Picture 11" descr="a06_bacteria_full"/>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20000" y="2057400"/>
            <a:ext cx="1524000" cy="1509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206" name="Picture 14" descr="http://media.tumblr.com/tumblr_lmxfuuAkPN1qexkr1.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124575" y="4543425"/>
            <a:ext cx="3019425" cy="2314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extBox 8"/>
          <p:cNvSpPr txBox="1">
            <a:spLocks noChangeArrowheads="1"/>
          </p:cNvSpPr>
          <p:nvPr/>
        </p:nvSpPr>
        <p:spPr bwMode="auto">
          <a:xfrm>
            <a:off x="3505200" y="4495800"/>
            <a:ext cx="10668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charset="0"/>
              </a:defRPr>
            </a:lvl1pPr>
            <a:lvl2pPr marL="742950" indent="-285750">
              <a:spcBef>
                <a:spcPct val="20000"/>
              </a:spcBef>
              <a:buChar char="–"/>
              <a:defRPr sz="2800">
                <a:solidFill>
                  <a:schemeClr val="tx1"/>
                </a:solidFill>
                <a:latin typeface="Arial" charset="0"/>
              </a:defRPr>
            </a:lvl2pPr>
            <a:lvl3pPr marL="1143000" indent="-228600">
              <a:spcBef>
                <a:spcPct val="20000"/>
              </a:spcBef>
              <a:buChar char="•"/>
              <a:defRPr sz="2400">
                <a:solidFill>
                  <a:schemeClr val="tx1"/>
                </a:solidFill>
                <a:latin typeface="Arial" charset="0"/>
              </a:defRPr>
            </a:lvl3pPr>
            <a:lvl4pPr marL="1600200" indent="-228600">
              <a:spcBef>
                <a:spcPct val="20000"/>
              </a:spcBef>
              <a:buChar char="–"/>
              <a:defRPr sz="2000">
                <a:solidFill>
                  <a:schemeClr val="tx1"/>
                </a:solidFill>
                <a:latin typeface="Arial" charset="0"/>
              </a:defRPr>
            </a:lvl4pPr>
            <a:lvl5pPr marL="2057400" indent="-22860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spcBef>
                <a:spcPct val="0"/>
              </a:spcBef>
              <a:buFontTx/>
              <a:buNone/>
            </a:pPr>
            <a:r>
              <a:rPr lang="en-US" altLang="en-US" sz="1800">
                <a:solidFill>
                  <a:schemeClr val="bg1"/>
                </a:solidFill>
              </a:rPr>
              <a:t>HUMAN</a:t>
            </a:r>
          </a:p>
        </p:txBody>
      </p:sp>
      <p:sp>
        <p:nvSpPr>
          <p:cNvPr id="10" name="TextBox 9"/>
          <p:cNvSpPr txBox="1">
            <a:spLocks noChangeArrowheads="1"/>
          </p:cNvSpPr>
          <p:nvPr/>
        </p:nvSpPr>
        <p:spPr bwMode="auto">
          <a:xfrm>
            <a:off x="6324600" y="6248400"/>
            <a:ext cx="10668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charset="0"/>
              </a:defRPr>
            </a:lvl1pPr>
            <a:lvl2pPr marL="742950" indent="-285750">
              <a:spcBef>
                <a:spcPct val="20000"/>
              </a:spcBef>
              <a:buChar char="–"/>
              <a:defRPr sz="2800">
                <a:solidFill>
                  <a:schemeClr val="tx1"/>
                </a:solidFill>
                <a:latin typeface="Arial" charset="0"/>
              </a:defRPr>
            </a:lvl2pPr>
            <a:lvl3pPr marL="1143000" indent="-228600">
              <a:spcBef>
                <a:spcPct val="20000"/>
              </a:spcBef>
              <a:buChar char="•"/>
              <a:defRPr sz="2400">
                <a:solidFill>
                  <a:schemeClr val="tx1"/>
                </a:solidFill>
                <a:latin typeface="Arial" charset="0"/>
              </a:defRPr>
            </a:lvl3pPr>
            <a:lvl4pPr marL="1600200" indent="-228600">
              <a:spcBef>
                <a:spcPct val="20000"/>
              </a:spcBef>
              <a:buChar char="–"/>
              <a:defRPr sz="2000">
                <a:solidFill>
                  <a:schemeClr val="tx1"/>
                </a:solidFill>
                <a:latin typeface="Arial" charset="0"/>
              </a:defRPr>
            </a:lvl4pPr>
            <a:lvl5pPr marL="2057400" indent="-22860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spcBef>
                <a:spcPct val="0"/>
              </a:spcBef>
              <a:buFontTx/>
              <a:buNone/>
            </a:pPr>
            <a:r>
              <a:rPr lang="en-US" altLang="en-US" sz="1800"/>
              <a:t>BIRD</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195">
                                            <p:txEl>
                                              <p:pRg st="0" end="0"/>
                                            </p:txEl>
                                          </p:spTgt>
                                        </p:tgtEl>
                                        <p:attrNameLst>
                                          <p:attrName>style.visibility</p:attrName>
                                        </p:attrNameLst>
                                      </p:cBhvr>
                                      <p:to>
                                        <p:strVal val="visible"/>
                                      </p:to>
                                    </p:set>
                                    <p:anim calcmode="lin" valueType="num">
                                      <p:cBhvr additive="base">
                                        <p:cTn id="7" dur="500" fill="hold"/>
                                        <p:tgtEl>
                                          <p:spTgt spid="819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819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8195">
                                            <p:txEl>
                                              <p:pRg st="1" end="1"/>
                                            </p:txEl>
                                          </p:spTgt>
                                        </p:tgtEl>
                                        <p:attrNameLst>
                                          <p:attrName>style.visibility</p:attrName>
                                        </p:attrNameLst>
                                      </p:cBhvr>
                                      <p:to>
                                        <p:strVal val="visible"/>
                                      </p:to>
                                    </p:set>
                                    <p:anim calcmode="lin" valueType="num">
                                      <p:cBhvr additive="base">
                                        <p:cTn id="13" dur="500" fill="hold"/>
                                        <p:tgtEl>
                                          <p:spTgt spid="8195">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8195">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8195">
                                            <p:txEl>
                                              <p:pRg st="2" end="2"/>
                                            </p:txEl>
                                          </p:spTgt>
                                        </p:tgtEl>
                                        <p:attrNameLst>
                                          <p:attrName>style.visibility</p:attrName>
                                        </p:attrNameLst>
                                      </p:cBhvr>
                                      <p:to>
                                        <p:strVal val="visible"/>
                                      </p:to>
                                    </p:set>
                                    <p:anim calcmode="lin" valueType="num">
                                      <p:cBhvr additive="base">
                                        <p:cTn id="19" dur="500" fill="hold"/>
                                        <p:tgtEl>
                                          <p:spTgt spid="8195">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8195">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4" fill="hold" nodeType="clickEffect">
                                  <p:stCondLst>
                                    <p:cond delay="0"/>
                                  </p:stCondLst>
                                  <p:childTnLst>
                                    <p:set>
                                      <p:cBhvr>
                                        <p:cTn id="24" dur="1" fill="hold">
                                          <p:stCondLst>
                                            <p:cond delay="0"/>
                                          </p:stCondLst>
                                        </p:cTn>
                                        <p:tgtEl>
                                          <p:spTgt spid="8203"/>
                                        </p:tgtEl>
                                        <p:attrNameLst>
                                          <p:attrName>style.visibility</p:attrName>
                                        </p:attrNameLst>
                                      </p:cBhvr>
                                      <p:to>
                                        <p:strVal val="visible"/>
                                      </p:to>
                                    </p:set>
                                    <p:anim calcmode="lin" valueType="num">
                                      <p:cBhvr additive="base">
                                        <p:cTn id="25" dur="500" fill="hold"/>
                                        <p:tgtEl>
                                          <p:spTgt spid="8203"/>
                                        </p:tgtEl>
                                        <p:attrNameLst>
                                          <p:attrName>ppt_x</p:attrName>
                                        </p:attrNameLst>
                                      </p:cBhvr>
                                      <p:tavLst>
                                        <p:tav tm="0">
                                          <p:val>
                                            <p:strVal val="#ppt_x"/>
                                          </p:val>
                                        </p:tav>
                                        <p:tav tm="100000">
                                          <p:val>
                                            <p:strVal val="#ppt_x"/>
                                          </p:val>
                                        </p:tav>
                                      </p:tavLst>
                                    </p:anim>
                                    <p:anim calcmode="lin" valueType="num">
                                      <p:cBhvr additive="base">
                                        <p:cTn id="26" dur="500" fill="hold"/>
                                        <p:tgtEl>
                                          <p:spTgt spid="8203"/>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2" presetClass="entr" presetSubtype="4" fill="hold" nodeType="clickEffect">
                                  <p:stCondLst>
                                    <p:cond delay="0"/>
                                  </p:stCondLst>
                                  <p:childTnLst>
                                    <p:set>
                                      <p:cBhvr>
                                        <p:cTn id="30" dur="1" fill="hold">
                                          <p:stCondLst>
                                            <p:cond delay="0"/>
                                          </p:stCondLst>
                                        </p:cTn>
                                        <p:tgtEl>
                                          <p:spTgt spid="8200"/>
                                        </p:tgtEl>
                                        <p:attrNameLst>
                                          <p:attrName>style.visibility</p:attrName>
                                        </p:attrNameLst>
                                      </p:cBhvr>
                                      <p:to>
                                        <p:strVal val="visible"/>
                                      </p:to>
                                    </p:set>
                                    <p:anim calcmode="lin" valueType="num">
                                      <p:cBhvr additive="base">
                                        <p:cTn id="31" dur="500" fill="hold"/>
                                        <p:tgtEl>
                                          <p:spTgt spid="8200"/>
                                        </p:tgtEl>
                                        <p:attrNameLst>
                                          <p:attrName>ppt_x</p:attrName>
                                        </p:attrNameLst>
                                      </p:cBhvr>
                                      <p:tavLst>
                                        <p:tav tm="0">
                                          <p:val>
                                            <p:strVal val="#ppt_x"/>
                                          </p:val>
                                        </p:tav>
                                        <p:tav tm="100000">
                                          <p:val>
                                            <p:strVal val="#ppt_x"/>
                                          </p:val>
                                        </p:tav>
                                      </p:tavLst>
                                    </p:anim>
                                    <p:anim calcmode="lin" valueType="num">
                                      <p:cBhvr additive="base">
                                        <p:cTn id="32" dur="500" fill="hold"/>
                                        <p:tgtEl>
                                          <p:spTgt spid="8200"/>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withGroup">
                            <p:stCondLst>
                              <p:cond delay="0"/>
                            </p:stCondLst>
                            <p:childTnLst>
                              <p:par>
                                <p:cTn id="35" presetID="3" presetClass="entr" presetSubtype="10" fill="hold" nodeType="clickEffect">
                                  <p:stCondLst>
                                    <p:cond delay="0"/>
                                  </p:stCondLst>
                                  <p:childTnLst>
                                    <p:set>
                                      <p:cBhvr>
                                        <p:cTn id="36" dur="1" fill="hold">
                                          <p:stCondLst>
                                            <p:cond delay="0"/>
                                          </p:stCondLst>
                                        </p:cTn>
                                        <p:tgtEl>
                                          <p:spTgt spid="8206"/>
                                        </p:tgtEl>
                                        <p:attrNameLst>
                                          <p:attrName>style.visibility</p:attrName>
                                        </p:attrNameLst>
                                      </p:cBhvr>
                                      <p:to>
                                        <p:strVal val="visible"/>
                                      </p:to>
                                    </p:set>
                                    <p:animEffect transition="in" filter="blinds(horizontal)">
                                      <p:cBhvr>
                                        <p:cTn id="37" dur="500"/>
                                        <p:tgtEl>
                                          <p:spTgt spid="8206"/>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9"/>
                                        </p:tgtEl>
                                        <p:attrNameLst>
                                          <p:attrName>style.visibility</p:attrName>
                                        </p:attrNameLst>
                                      </p:cBhvr>
                                      <p:to>
                                        <p:strVal val="visible"/>
                                      </p:to>
                                    </p:set>
                                    <p:animEffect transition="in" filter="blinds(horizontal)">
                                      <p:cBhvr>
                                        <p:cTn id="42" dur="500"/>
                                        <p:tgtEl>
                                          <p:spTgt spid="9"/>
                                        </p:tgtEl>
                                      </p:cBhvr>
                                    </p:animEffect>
                                  </p:childTnLst>
                                </p:cTn>
                              </p:par>
                            </p:childTnLst>
                          </p:cTn>
                        </p:par>
                      </p:childTnLst>
                    </p:cTn>
                  </p:par>
                  <p:par>
                    <p:cTn id="43" fill="hold" nodeType="clickPar">
                      <p:stCondLst>
                        <p:cond delay="indefinite"/>
                      </p:stCondLst>
                      <p:childTnLst>
                        <p:par>
                          <p:cTn id="44" fill="hold" nodeType="withGroup">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10">
                                            <p:txEl>
                                              <p:pRg st="0" end="0"/>
                                            </p:txEl>
                                          </p:spTgt>
                                        </p:tgtEl>
                                        <p:attrNameLst>
                                          <p:attrName>style.visibility</p:attrName>
                                        </p:attrNameLst>
                                      </p:cBhvr>
                                      <p:to>
                                        <p:strVal val="visible"/>
                                      </p:to>
                                    </p:set>
                                    <p:animEffect transition="in" filter="blinds(horizontal)">
                                      <p:cBhvr>
                                        <p:cTn id="47" dur="500"/>
                                        <p:tgtEl>
                                          <p:spTgt spid="1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5" grpId="0" build="p" autoUpdateAnimBg="0"/>
      <p:bldP spid="9" grpId="0"/>
      <p:bldP spid="10" grpId="0" build="allAtOnce"/>
    </p:bldLst>
  </p:timing>
</p:sld>
</file>

<file path=ppt/slides/slide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3314" name="Rectangle 4"/>
          <p:cNvSpPr>
            <a:spLocks noChangeArrowheads="1"/>
          </p:cNvSpPr>
          <p:nvPr/>
        </p:nvSpPr>
        <p:spPr bwMode="auto">
          <a:xfrm>
            <a:off x="414338" y="134938"/>
            <a:ext cx="8229600" cy="715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Char char="•"/>
              <a:defRPr sz="3200">
                <a:solidFill>
                  <a:schemeClr val="tx1"/>
                </a:solidFill>
                <a:latin typeface="Arial" charset="0"/>
              </a:defRPr>
            </a:lvl1pPr>
            <a:lvl2pPr marL="742950" indent="-285750">
              <a:spcBef>
                <a:spcPct val="20000"/>
              </a:spcBef>
              <a:buChar char="–"/>
              <a:defRPr sz="2800">
                <a:solidFill>
                  <a:schemeClr val="tx1"/>
                </a:solidFill>
                <a:latin typeface="Arial" charset="0"/>
              </a:defRPr>
            </a:lvl2pPr>
            <a:lvl3pPr marL="1143000" indent="-228600">
              <a:spcBef>
                <a:spcPct val="20000"/>
              </a:spcBef>
              <a:buChar char="•"/>
              <a:defRPr sz="2400">
                <a:solidFill>
                  <a:schemeClr val="tx1"/>
                </a:solidFill>
                <a:latin typeface="Arial" charset="0"/>
              </a:defRPr>
            </a:lvl3pPr>
            <a:lvl4pPr marL="1600200" indent="-228600">
              <a:spcBef>
                <a:spcPct val="20000"/>
              </a:spcBef>
              <a:buChar char="–"/>
              <a:defRPr sz="2000">
                <a:solidFill>
                  <a:schemeClr val="tx1"/>
                </a:solidFill>
                <a:latin typeface="Arial" charset="0"/>
              </a:defRPr>
            </a:lvl4pPr>
            <a:lvl5pPr marL="2057400" indent="-22860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algn="ctr" eaLnBrk="1" hangingPunct="1">
              <a:spcBef>
                <a:spcPct val="0"/>
              </a:spcBef>
              <a:buFontTx/>
              <a:buNone/>
            </a:pPr>
            <a:r>
              <a:rPr lang="en-US" altLang="en-US" sz="4400" u="sng">
                <a:solidFill>
                  <a:schemeClr val="tx2"/>
                </a:solidFill>
                <a:latin typeface="Poor Richard" pitchFamily="18" charset="0"/>
              </a:rPr>
              <a:t>Characteristic #2:  Reproduction</a:t>
            </a:r>
          </a:p>
        </p:txBody>
      </p:sp>
      <p:sp>
        <p:nvSpPr>
          <p:cNvPr id="9221" name="Rectangle 5"/>
          <p:cNvSpPr>
            <a:spLocks noChangeArrowheads="1"/>
          </p:cNvSpPr>
          <p:nvPr/>
        </p:nvSpPr>
        <p:spPr bwMode="auto">
          <a:xfrm>
            <a:off x="3124200" y="931863"/>
            <a:ext cx="5995988" cy="419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Char char="•"/>
              <a:defRPr sz="3200">
                <a:solidFill>
                  <a:schemeClr val="tx1"/>
                </a:solidFill>
                <a:latin typeface="Arial" charset="0"/>
              </a:defRPr>
            </a:lvl1pPr>
            <a:lvl2pPr marL="742950" indent="-285750">
              <a:spcBef>
                <a:spcPct val="20000"/>
              </a:spcBef>
              <a:buChar char="–"/>
              <a:defRPr sz="2800">
                <a:solidFill>
                  <a:schemeClr val="tx1"/>
                </a:solidFill>
                <a:latin typeface="Arial" charset="0"/>
              </a:defRPr>
            </a:lvl2pPr>
            <a:lvl3pPr marL="1143000" indent="-228600">
              <a:spcBef>
                <a:spcPct val="20000"/>
              </a:spcBef>
              <a:buChar char="•"/>
              <a:defRPr sz="2400">
                <a:solidFill>
                  <a:schemeClr val="tx1"/>
                </a:solidFill>
                <a:latin typeface="Arial" charset="0"/>
              </a:defRPr>
            </a:lvl3pPr>
            <a:lvl4pPr marL="1600200" indent="-228600">
              <a:spcBef>
                <a:spcPct val="20000"/>
              </a:spcBef>
              <a:buChar char="–"/>
              <a:defRPr sz="2000">
                <a:solidFill>
                  <a:schemeClr val="tx1"/>
                </a:solidFill>
                <a:latin typeface="Arial" charset="0"/>
              </a:defRPr>
            </a:lvl4pPr>
            <a:lvl5pPr marL="2057400" indent="-22860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r>
              <a:rPr lang="en-US" altLang="en-US">
                <a:latin typeface="Poor Richard" pitchFamily="18" charset="0"/>
              </a:rPr>
              <a:t>All living things must be able to reproduce.</a:t>
            </a:r>
          </a:p>
          <a:p>
            <a:pPr eaLnBrk="1" hangingPunct="1"/>
            <a:r>
              <a:rPr lang="en-US" altLang="en-US">
                <a:latin typeface="Poor Richard" pitchFamily="18" charset="0"/>
              </a:rPr>
              <a:t>Can you name a species or group that reproduces asexually?</a:t>
            </a:r>
          </a:p>
          <a:p>
            <a:pPr eaLnBrk="1" hangingPunct="1"/>
            <a:r>
              <a:rPr lang="en-US" altLang="en-US">
                <a:latin typeface="Poor Richard" pitchFamily="18" charset="0"/>
              </a:rPr>
              <a:t>Can you name a species or group that reproduces sexually?</a:t>
            </a:r>
          </a:p>
          <a:p>
            <a:pPr eaLnBrk="1" hangingPunct="1"/>
            <a:r>
              <a:rPr lang="en-US" altLang="en-US">
                <a:latin typeface="Poor Richard" pitchFamily="18" charset="0"/>
              </a:rPr>
              <a:t>Why is reproduction a requirement for life?</a:t>
            </a:r>
          </a:p>
        </p:txBody>
      </p:sp>
      <p:pic>
        <p:nvPicPr>
          <p:cNvPr id="9223" name="Picture 7" descr="TEM-Fission_rod"/>
          <p:cNvPicPr>
            <a:picLocks noChangeAspect="1" noChangeArrowheads="1"/>
          </p:cNvPicPr>
          <p:nvPr>
            <p:ph sz="half" idx="1"/>
          </p:nvPr>
        </p:nvPicPr>
        <p:blipFill>
          <a:blip r:embed="rId3">
            <a:extLst>
              <a:ext uri="{28A0092B-C50C-407E-A947-70E740481C1C}">
                <a14:useLocalDpi xmlns:a14="http://schemas.microsoft.com/office/drawing/2010/main" val="0"/>
              </a:ext>
            </a:extLst>
          </a:blip>
          <a:srcRect/>
          <a:stretch>
            <a:fillRect/>
          </a:stretch>
        </p:blipFill>
        <p:spPr>
          <a:xfrm>
            <a:off x="3048000" y="5256213"/>
            <a:ext cx="1905000" cy="1463675"/>
          </a:xfrm>
          <a:noFill/>
        </p:spPr>
      </p:pic>
      <p:pic>
        <p:nvPicPr>
          <p:cNvPr id="9226" name="Picture 10" descr="Sperm-egg"/>
          <p:cNvPicPr>
            <a:picLocks noChangeAspect="1" noChangeArrowheads="1"/>
          </p:cNvPicPr>
          <p:nvPr>
            <p:ph sz="half" idx="2"/>
          </p:nvPr>
        </p:nvPicPr>
        <p:blipFill>
          <a:blip r:embed="rId4">
            <a:extLst>
              <a:ext uri="{28A0092B-C50C-407E-A947-70E740481C1C}">
                <a14:useLocalDpi xmlns:a14="http://schemas.microsoft.com/office/drawing/2010/main" val="0"/>
              </a:ext>
            </a:extLst>
          </a:blip>
          <a:srcRect/>
          <a:stretch>
            <a:fillRect/>
          </a:stretch>
        </p:blipFill>
        <p:spPr>
          <a:xfrm>
            <a:off x="7031038" y="5122863"/>
            <a:ext cx="2089150" cy="1430337"/>
          </a:xfrm>
          <a:noFill/>
        </p:spPr>
      </p:pic>
      <p:pic>
        <p:nvPicPr>
          <p:cNvPr id="13318" name="Picture 14" descr="http://birds-for-sale.freeadsinireland.com/content/visitor/images/201010/i20101030222133-eggs.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029200" y="5122863"/>
            <a:ext cx="1905000" cy="1735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221">
                                            <p:txEl>
                                              <p:pRg st="0" end="0"/>
                                            </p:txEl>
                                          </p:spTgt>
                                        </p:tgtEl>
                                        <p:attrNameLst>
                                          <p:attrName>style.visibility</p:attrName>
                                        </p:attrNameLst>
                                      </p:cBhvr>
                                      <p:to>
                                        <p:strVal val="visible"/>
                                      </p:to>
                                    </p:set>
                                    <p:anim calcmode="lin" valueType="num">
                                      <p:cBhvr additive="base">
                                        <p:cTn id="7" dur="500" fill="hold"/>
                                        <p:tgtEl>
                                          <p:spTgt spid="9221">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9221">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9221">
                                            <p:txEl>
                                              <p:pRg st="1" end="1"/>
                                            </p:txEl>
                                          </p:spTgt>
                                        </p:tgtEl>
                                        <p:attrNameLst>
                                          <p:attrName>style.visibility</p:attrName>
                                        </p:attrNameLst>
                                      </p:cBhvr>
                                      <p:to>
                                        <p:strVal val="visible"/>
                                      </p:to>
                                    </p:set>
                                    <p:anim calcmode="lin" valueType="num">
                                      <p:cBhvr additive="base">
                                        <p:cTn id="13" dur="500" fill="hold"/>
                                        <p:tgtEl>
                                          <p:spTgt spid="9221">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9221">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9221">
                                            <p:txEl>
                                              <p:pRg st="2" end="2"/>
                                            </p:txEl>
                                          </p:spTgt>
                                        </p:tgtEl>
                                        <p:attrNameLst>
                                          <p:attrName>style.visibility</p:attrName>
                                        </p:attrNameLst>
                                      </p:cBhvr>
                                      <p:to>
                                        <p:strVal val="visible"/>
                                      </p:to>
                                    </p:set>
                                    <p:anim calcmode="lin" valueType="num">
                                      <p:cBhvr additive="base">
                                        <p:cTn id="19" dur="500" fill="hold"/>
                                        <p:tgtEl>
                                          <p:spTgt spid="9221">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9221">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9221">
                                            <p:txEl>
                                              <p:pRg st="3" end="3"/>
                                            </p:txEl>
                                          </p:spTgt>
                                        </p:tgtEl>
                                        <p:attrNameLst>
                                          <p:attrName>style.visibility</p:attrName>
                                        </p:attrNameLst>
                                      </p:cBhvr>
                                      <p:to>
                                        <p:strVal val="visible"/>
                                      </p:to>
                                    </p:set>
                                    <p:anim calcmode="lin" valueType="num">
                                      <p:cBhvr additive="base">
                                        <p:cTn id="25" dur="500" fill="hold"/>
                                        <p:tgtEl>
                                          <p:spTgt spid="9221">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9221">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2" presetClass="entr" presetSubtype="4" fill="hold" nodeType="clickEffect">
                                  <p:stCondLst>
                                    <p:cond delay="0"/>
                                  </p:stCondLst>
                                  <p:childTnLst>
                                    <p:set>
                                      <p:cBhvr>
                                        <p:cTn id="30" dur="1" fill="hold">
                                          <p:stCondLst>
                                            <p:cond delay="0"/>
                                          </p:stCondLst>
                                        </p:cTn>
                                        <p:tgtEl>
                                          <p:spTgt spid="9223"/>
                                        </p:tgtEl>
                                        <p:attrNameLst>
                                          <p:attrName>style.visibility</p:attrName>
                                        </p:attrNameLst>
                                      </p:cBhvr>
                                      <p:to>
                                        <p:strVal val="visible"/>
                                      </p:to>
                                    </p:set>
                                    <p:anim calcmode="lin" valueType="num">
                                      <p:cBhvr additive="base">
                                        <p:cTn id="31" dur="500" fill="hold"/>
                                        <p:tgtEl>
                                          <p:spTgt spid="9223"/>
                                        </p:tgtEl>
                                        <p:attrNameLst>
                                          <p:attrName>ppt_x</p:attrName>
                                        </p:attrNameLst>
                                      </p:cBhvr>
                                      <p:tavLst>
                                        <p:tav tm="0">
                                          <p:val>
                                            <p:strVal val="#ppt_x"/>
                                          </p:val>
                                        </p:tav>
                                        <p:tav tm="100000">
                                          <p:val>
                                            <p:strVal val="#ppt_x"/>
                                          </p:val>
                                        </p:tav>
                                      </p:tavLst>
                                    </p:anim>
                                    <p:anim calcmode="lin" valueType="num">
                                      <p:cBhvr additive="base">
                                        <p:cTn id="32" dur="500" fill="hold"/>
                                        <p:tgtEl>
                                          <p:spTgt spid="9223"/>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withGroup">
                            <p:stCondLst>
                              <p:cond delay="0"/>
                            </p:stCondLst>
                            <p:childTnLst>
                              <p:par>
                                <p:cTn id="35" presetID="2" presetClass="entr" presetSubtype="4" fill="hold" nodeType="clickEffect">
                                  <p:stCondLst>
                                    <p:cond delay="0"/>
                                  </p:stCondLst>
                                  <p:childTnLst>
                                    <p:set>
                                      <p:cBhvr>
                                        <p:cTn id="36" dur="1" fill="hold">
                                          <p:stCondLst>
                                            <p:cond delay="0"/>
                                          </p:stCondLst>
                                        </p:cTn>
                                        <p:tgtEl>
                                          <p:spTgt spid="9226"/>
                                        </p:tgtEl>
                                        <p:attrNameLst>
                                          <p:attrName>style.visibility</p:attrName>
                                        </p:attrNameLst>
                                      </p:cBhvr>
                                      <p:to>
                                        <p:strVal val="visible"/>
                                      </p:to>
                                    </p:set>
                                    <p:anim calcmode="lin" valueType="num">
                                      <p:cBhvr additive="base">
                                        <p:cTn id="37" dur="500" fill="hold"/>
                                        <p:tgtEl>
                                          <p:spTgt spid="9226"/>
                                        </p:tgtEl>
                                        <p:attrNameLst>
                                          <p:attrName>ppt_x</p:attrName>
                                        </p:attrNameLst>
                                      </p:cBhvr>
                                      <p:tavLst>
                                        <p:tav tm="0">
                                          <p:val>
                                            <p:strVal val="#ppt_x"/>
                                          </p:val>
                                        </p:tav>
                                        <p:tav tm="100000">
                                          <p:val>
                                            <p:strVal val="#ppt_x"/>
                                          </p:val>
                                        </p:tav>
                                      </p:tavLst>
                                    </p:anim>
                                    <p:anim calcmode="lin" valueType="num">
                                      <p:cBhvr additive="base">
                                        <p:cTn id="38" dur="500" fill="hold"/>
                                        <p:tgtEl>
                                          <p:spTgt spid="922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21" grpId="0" build="p" autoUpdateAnimBg="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4"/>
          <p:cNvSpPr>
            <a:spLocks noChangeArrowheads="1"/>
          </p:cNvSpPr>
          <p:nvPr/>
        </p:nvSpPr>
        <p:spPr bwMode="auto">
          <a:xfrm>
            <a:off x="533400" y="0"/>
            <a:ext cx="8229600" cy="71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Char char="•"/>
              <a:defRPr sz="3200">
                <a:solidFill>
                  <a:schemeClr val="tx1"/>
                </a:solidFill>
                <a:latin typeface="Arial" charset="0"/>
              </a:defRPr>
            </a:lvl1pPr>
            <a:lvl2pPr marL="742950" indent="-285750">
              <a:spcBef>
                <a:spcPct val="20000"/>
              </a:spcBef>
              <a:buChar char="–"/>
              <a:defRPr sz="2800">
                <a:solidFill>
                  <a:schemeClr val="tx1"/>
                </a:solidFill>
                <a:latin typeface="Arial" charset="0"/>
              </a:defRPr>
            </a:lvl2pPr>
            <a:lvl3pPr marL="1143000" indent="-228600">
              <a:spcBef>
                <a:spcPct val="20000"/>
              </a:spcBef>
              <a:buChar char="•"/>
              <a:defRPr sz="2400">
                <a:solidFill>
                  <a:schemeClr val="tx1"/>
                </a:solidFill>
                <a:latin typeface="Arial" charset="0"/>
              </a:defRPr>
            </a:lvl3pPr>
            <a:lvl4pPr marL="1600200" indent="-228600">
              <a:spcBef>
                <a:spcPct val="20000"/>
              </a:spcBef>
              <a:buChar char="–"/>
              <a:defRPr sz="2000">
                <a:solidFill>
                  <a:schemeClr val="tx1"/>
                </a:solidFill>
                <a:latin typeface="Arial" charset="0"/>
              </a:defRPr>
            </a:lvl4pPr>
            <a:lvl5pPr marL="2057400" indent="-22860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algn="ctr" eaLnBrk="1" hangingPunct="1">
              <a:spcBef>
                <a:spcPct val="0"/>
              </a:spcBef>
              <a:buFontTx/>
              <a:buNone/>
            </a:pPr>
            <a:r>
              <a:rPr lang="en-US" altLang="en-US" sz="4400" u="sng">
                <a:solidFill>
                  <a:schemeClr val="tx2"/>
                </a:solidFill>
                <a:latin typeface="Poor Richard" pitchFamily="18" charset="0"/>
              </a:rPr>
              <a:t>Characteristic #3:  Genetic code</a:t>
            </a:r>
          </a:p>
        </p:txBody>
      </p:sp>
      <p:sp>
        <p:nvSpPr>
          <p:cNvPr id="10245" name="Rectangle 5"/>
          <p:cNvSpPr>
            <a:spLocks noChangeArrowheads="1"/>
          </p:cNvSpPr>
          <p:nvPr/>
        </p:nvSpPr>
        <p:spPr bwMode="auto">
          <a:xfrm>
            <a:off x="3048000" y="715963"/>
            <a:ext cx="5943600" cy="396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Char char="•"/>
              <a:defRPr sz="3200">
                <a:solidFill>
                  <a:schemeClr val="tx1"/>
                </a:solidFill>
                <a:latin typeface="Arial" charset="0"/>
              </a:defRPr>
            </a:lvl1pPr>
            <a:lvl2pPr marL="742950" indent="-285750">
              <a:spcBef>
                <a:spcPct val="20000"/>
              </a:spcBef>
              <a:buChar char="–"/>
              <a:defRPr sz="2800">
                <a:solidFill>
                  <a:schemeClr val="tx1"/>
                </a:solidFill>
                <a:latin typeface="Arial" charset="0"/>
              </a:defRPr>
            </a:lvl2pPr>
            <a:lvl3pPr marL="1143000" indent="-228600">
              <a:spcBef>
                <a:spcPct val="20000"/>
              </a:spcBef>
              <a:buChar char="•"/>
              <a:defRPr sz="2400">
                <a:solidFill>
                  <a:schemeClr val="tx1"/>
                </a:solidFill>
                <a:latin typeface="Arial" charset="0"/>
              </a:defRPr>
            </a:lvl3pPr>
            <a:lvl4pPr marL="1600200" indent="-228600">
              <a:spcBef>
                <a:spcPct val="20000"/>
              </a:spcBef>
              <a:buChar char="–"/>
              <a:defRPr sz="2000">
                <a:solidFill>
                  <a:schemeClr val="tx1"/>
                </a:solidFill>
                <a:latin typeface="Arial" charset="0"/>
              </a:defRPr>
            </a:lvl4pPr>
            <a:lvl5pPr marL="2057400" indent="-22860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r>
              <a:rPr lang="en-US" altLang="en-US">
                <a:latin typeface="Poor Richard" pitchFamily="18" charset="0"/>
              </a:rPr>
              <a:t>All living things must possess a genetic code to pass down to each generation.</a:t>
            </a:r>
          </a:p>
          <a:p>
            <a:pPr eaLnBrk="1" hangingPunct="1"/>
            <a:r>
              <a:rPr lang="en-US" altLang="en-US">
                <a:latin typeface="Poor Richard" pitchFamily="18" charset="0"/>
              </a:rPr>
              <a:t>Can you name the universal genetic code?</a:t>
            </a:r>
          </a:p>
          <a:p>
            <a:pPr eaLnBrk="1" hangingPunct="1"/>
            <a:r>
              <a:rPr lang="en-US" altLang="en-US">
                <a:latin typeface="Poor Richard" pitchFamily="18" charset="0"/>
              </a:rPr>
              <a:t>Why is it important for DNA to be a universal language?</a:t>
            </a:r>
          </a:p>
        </p:txBody>
      </p:sp>
      <p:pic>
        <p:nvPicPr>
          <p:cNvPr id="10247" name="Picture 7" descr="dna-helix-bad2"/>
          <p:cNvPicPr>
            <a:picLocks noChangeAspect="1" noChangeArrowheads="1"/>
          </p:cNvPicPr>
          <p:nvPr>
            <p:ph/>
          </p:nvPr>
        </p:nvPicPr>
        <p:blipFill>
          <a:blip r:embed="rId3">
            <a:extLst>
              <a:ext uri="{28A0092B-C50C-407E-A947-70E740481C1C}">
                <a14:useLocalDpi xmlns:a14="http://schemas.microsoft.com/office/drawing/2010/main" val="0"/>
              </a:ext>
            </a:extLst>
          </a:blip>
          <a:srcRect/>
          <a:stretch>
            <a:fillRect/>
          </a:stretch>
        </p:blipFill>
        <p:spPr>
          <a:xfrm>
            <a:off x="4876800" y="4583113"/>
            <a:ext cx="3429000" cy="2274887"/>
          </a:xfrm>
          <a:noFill/>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245">
                                            <p:txEl>
                                              <p:pRg st="0" end="0"/>
                                            </p:txEl>
                                          </p:spTgt>
                                        </p:tgtEl>
                                        <p:attrNameLst>
                                          <p:attrName>style.visibility</p:attrName>
                                        </p:attrNameLst>
                                      </p:cBhvr>
                                      <p:to>
                                        <p:strVal val="visible"/>
                                      </p:to>
                                    </p:set>
                                    <p:anim calcmode="lin" valueType="num">
                                      <p:cBhvr additive="base">
                                        <p:cTn id="7" dur="500" fill="hold"/>
                                        <p:tgtEl>
                                          <p:spTgt spid="1024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024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0245">
                                            <p:txEl>
                                              <p:pRg st="1" end="1"/>
                                            </p:txEl>
                                          </p:spTgt>
                                        </p:tgtEl>
                                        <p:attrNameLst>
                                          <p:attrName>style.visibility</p:attrName>
                                        </p:attrNameLst>
                                      </p:cBhvr>
                                      <p:to>
                                        <p:strVal val="visible"/>
                                      </p:to>
                                    </p:set>
                                    <p:anim calcmode="lin" valueType="num">
                                      <p:cBhvr additive="base">
                                        <p:cTn id="13" dur="500" fill="hold"/>
                                        <p:tgtEl>
                                          <p:spTgt spid="10245">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0245">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0245">
                                            <p:txEl>
                                              <p:pRg st="2" end="2"/>
                                            </p:txEl>
                                          </p:spTgt>
                                        </p:tgtEl>
                                        <p:attrNameLst>
                                          <p:attrName>style.visibility</p:attrName>
                                        </p:attrNameLst>
                                      </p:cBhvr>
                                      <p:to>
                                        <p:strVal val="visible"/>
                                      </p:to>
                                    </p:set>
                                    <p:anim calcmode="lin" valueType="num">
                                      <p:cBhvr additive="base">
                                        <p:cTn id="19" dur="500" fill="hold"/>
                                        <p:tgtEl>
                                          <p:spTgt spid="10245">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0245">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4" fill="hold" nodeType="clickEffect">
                                  <p:stCondLst>
                                    <p:cond delay="0"/>
                                  </p:stCondLst>
                                  <p:childTnLst>
                                    <p:set>
                                      <p:cBhvr>
                                        <p:cTn id="24" dur="1" fill="hold">
                                          <p:stCondLst>
                                            <p:cond delay="0"/>
                                          </p:stCondLst>
                                        </p:cTn>
                                        <p:tgtEl>
                                          <p:spTgt spid="10247"/>
                                        </p:tgtEl>
                                        <p:attrNameLst>
                                          <p:attrName>style.visibility</p:attrName>
                                        </p:attrNameLst>
                                      </p:cBhvr>
                                      <p:to>
                                        <p:strVal val="visible"/>
                                      </p:to>
                                    </p:set>
                                    <p:anim calcmode="lin" valueType="num">
                                      <p:cBhvr additive="base">
                                        <p:cTn id="25" dur="500" fill="hold"/>
                                        <p:tgtEl>
                                          <p:spTgt spid="10247"/>
                                        </p:tgtEl>
                                        <p:attrNameLst>
                                          <p:attrName>ppt_x</p:attrName>
                                        </p:attrNameLst>
                                      </p:cBhvr>
                                      <p:tavLst>
                                        <p:tav tm="0">
                                          <p:val>
                                            <p:strVal val="#ppt_x"/>
                                          </p:val>
                                        </p:tav>
                                        <p:tav tm="100000">
                                          <p:val>
                                            <p:strVal val="#ppt_x"/>
                                          </p:val>
                                        </p:tav>
                                      </p:tavLst>
                                    </p:anim>
                                    <p:anim calcmode="lin" valueType="num">
                                      <p:cBhvr additive="base">
                                        <p:cTn id="26" dur="500" fill="hold"/>
                                        <p:tgtEl>
                                          <p:spTgt spid="1024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5" grpId="0" build="p"/>
    </p:bldLst>
  </p:timing>
</p:sld>
</file>

<file path=ppt/slides/slide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7410" name="Rectangle 4"/>
          <p:cNvSpPr>
            <a:spLocks noChangeArrowheads="1"/>
          </p:cNvSpPr>
          <p:nvPr/>
        </p:nvSpPr>
        <p:spPr bwMode="auto">
          <a:xfrm>
            <a:off x="0" y="0"/>
            <a:ext cx="91440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Char char="•"/>
              <a:defRPr sz="3200">
                <a:solidFill>
                  <a:schemeClr val="tx1"/>
                </a:solidFill>
                <a:latin typeface="Arial" charset="0"/>
              </a:defRPr>
            </a:lvl1pPr>
            <a:lvl2pPr marL="742950" indent="-285750">
              <a:spcBef>
                <a:spcPct val="20000"/>
              </a:spcBef>
              <a:buChar char="–"/>
              <a:defRPr sz="2800">
                <a:solidFill>
                  <a:schemeClr val="tx1"/>
                </a:solidFill>
                <a:latin typeface="Arial" charset="0"/>
              </a:defRPr>
            </a:lvl2pPr>
            <a:lvl3pPr marL="1143000" indent="-228600">
              <a:spcBef>
                <a:spcPct val="20000"/>
              </a:spcBef>
              <a:buChar char="•"/>
              <a:defRPr sz="2400">
                <a:solidFill>
                  <a:schemeClr val="tx1"/>
                </a:solidFill>
                <a:latin typeface="Arial" charset="0"/>
              </a:defRPr>
            </a:lvl3pPr>
            <a:lvl4pPr marL="1600200" indent="-228600">
              <a:spcBef>
                <a:spcPct val="20000"/>
              </a:spcBef>
              <a:buChar char="–"/>
              <a:defRPr sz="2000">
                <a:solidFill>
                  <a:schemeClr val="tx1"/>
                </a:solidFill>
                <a:latin typeface="Arial" charset="0"/>
              </a:defRPr>
            </a:lvl4pPr>
            <a:lvl5pPr marL="2057400" indent="-22860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algn="ctr" eaLnBrk="1" hangingPunct="1">
              <a:spcBef>
                <a:spcPct val="0"/>
              </a:spcBef>
              <a:buFontTx/>
              <a:buNone/>
            </a:pPr>
            <a:r>
              <a:rPr lang="en-US" altLang="en-US" sz="4400" u="sng">
                <a:solidFill>
                  <a:schemeClr val="tx2"/>
                </a:solidFill>
                <a:latin typeface="Poor Richard" pitchFamily="18" charset="0"/>
              </a:rPr>
              <a:t>Characteristic #4:  </a:t>
            </a:r>
            <a:br>
              <a:rPr lang="en-US" altLang="en-US" sz="4400" u="sng">
                <a:solidFill>
                  <a:schemeClr val="tx2"/>
                </a:solidFill>
                <a:latin typeface="Poor Richard" pitchFamily="18" charset="0"/>
              </a:rPr>
            </a:br>
            <a:r>
              <a:rPr lang="en-US" altLang="en-US" sz="4400" u="sng">
                <a:solidFill>
                  <a:schemeClr val="tx2"/>
                </a:solidFill>
                <a:latin typeface="Poor Richard" pitchFamily="18" charset="0"/>
              </a:rPr>
              <a:t>Growth &amp; Development</a:t>
            </a:r>
          </a:p>
        </p:txBody>
      </p:sp>
      <p:sp>
        <p:nvSpPr>
          <p:cNvPr id="11269" name="Rectangle 5"/>
          <p:cNvSpPr>
            <a:spLocks noChangeArrowheads="1"/>
          </p:cNvSpPr>
          <p:nvPr/>
        </p:nvSpPr>
        <p:spPr bwMode="auto">
          <a:xfrm>
            <a:off x="3101975" y="1400175"/>
            <a:ext cx="6019800" cy="426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Char char="•"/>
              <a:defRPr sz="3200">
                <a:solidFill>
                  <a:schemeClr val="tx1"/>
                </a:solidFill>
                <a:latin typeface="Arial" charset="0"/>
              </a:defRPr>
            </a:lvl1pPr>
            <a:lvl2pPr marL="742950" indent="-285750">
              <a:spcBef>
                <a:spcPct val="20000"/>
              </a:spcBef>
              <a:buChar char="–"/>
              <a:defRPr sz="2800">
                <a:solidFill>
                  <a:schemeClr val="tx1"/>
                </a:solidFill>
                <a:latin typeface="Arial" charset="0"/>
              </a:defRPr>
            </a:lvl2pPr>
            <a:lvl3pPr marL="1143000" indent="-228600">
              <a:spcBef>
                <a:spcPct val="20000"/>
              </a:spcBef>
              <a:buChar char="•"/>
              <a:defRPr sz="2400">
                <a:solidFill>
                  <a:schemeClr val="tx1"/>
                </a:solidFill>
                <a:latin typeface="Arial" charset="0"/>
              </a:defRPr>
            </a:lvl3pPr>
            <a:lvl4pPr marL="1600200" indent="-228600">
              <a:spcBef>
                <a:spcPct val="20000"/>
              </a:spcBef>
              <a:buChar char="–"/>
              <a:defRPr sz="2000">
                <a:solidFill>
                  <a:schemeClr val="tx1"/>
                </a:solidFill>
                <a:latin typeface="Arial" charset="0"/>
              </a:defRPr>
            </a:lvl4pPr>
            <a:lvl5pPr marL="2057400" indent="-22860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r>
              <a:rPr lang="en-US" altLang="en-US">
                <a:latin typeface="Poor Richard" pitchFamily="18" charset="0"/>
              </a:rPr>
              <a:t>All living things must grow and develop over time.</a:t>
            </a:r>
          </a:p>
          <a:p>
            <a:pPr eaLnBrk="1" hangingPunct="1"/>
            <a:r>
              <a:rPr lang="en-US" altLang="en-US">
                <a:latin typeface="Poor Richard" pitchFamily="18" charset="0"/>
              </a:rPr>
              <a:t>How do living things grow?</a:t>
            </a:r>
          </a:p>
          <a:p>
            <a:pPr eaLnBrk="1" hangingPunct="1"/>
            <a:r>
              <a:rPr lang="en-US" altLang="en-US">
                <a:latin typeface="Poor Richard" pitchFamily="18" charset="0"/>
              </a:rPr>
              <a:t>Give an example of development.</a:t>
            </a:r>
          </a:p>
          <a:p>
            <a:pPr eaLnBrk="1" hangingPunct="1"/>
            <a:r>
              <a:rPr lang="en-US" altLang="en-US">
                <a:latin typeface="Poor Richard" pitchFamily="18" charset="0"/>
              </a:rPr>
              <a:t>What specific changes take place during this development?</a:t>
            </a:r>
          </a:p>
        </p:txBody>
      </p:sp>
      <p:pic>
        <p:nvPicPr>
          <p:cNvPr id="17412" name="Picture 10" descr="http://www.bridgat.com/files/HATCHING_PARROTS_EGGS.jpe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24200" y="5562600"/>
            <a:ext cx="1731963" cy="1295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413" name="Picture 14" descr="http://i00.i.aliimg.com/photo/v0/115816950/Parrot_Egg.summ.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876800" y="5334000"/>
            <a:ext cx="2032000" cy="152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414" name="Picture 16" descr="http://www.honoluluzoo.org/images/hawk-headed_chicks_week2_mark_small.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934200" y="5200650"/>
            <a:ext cx="2209800" cy="1657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1269">
                                            <p:txEl>
                                              <p:pRg st="0" end="0"/>
                                            </p:txEl>
                                          </p:spTgt>
                                        </p:tgtEl>
                                        <p:attrNameLst>
                                          <p:attrName>style.visibility</p:attrName>
                                        </p:attrNameLst>
                                      </p:cBhvr>
                                      <p:to>
                                        <p:strVal val="visible"/>
                                      </p:to>
                                    </p:set>
                                    <p:anim calcmode="lin" valueType="num">
                                      <p:cBhvr additive="base">
                                        <p:cTn id="7" dur="500" fill="hold"/>
                                        <p:tgtEl>
                                          <p:spTgt spid="11269">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1269">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1269">
                                            <p:txEl>
                                              <p:pRg st="1" end="1"/>
                                            </p:txEl>
                                          </p:spTgt>
                                        </p:tgtEl>
                                        <p:attrNameLst>
                                          <p:attrName>style.visibility</p:attrName>
                                        </p:attrNameLst>
                                      </p:cBhvr>
                                      <p:to>
                                        <p:strVal val="visible"/>
                                      </p:to>
                                    </p:set>
                                    <p:anim calcmode="lin" valueType="num">
                                      <p:cBhvr additive="base">
                                        <p:cTn id="13" dur="500" fill="hold"/>
                                        <p:tgtEl>
                                          <p:spTgt spid="11269">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1269">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1269">
                                            <p:txEl>
                                              <p:pRg st="2" end="2"/>
                                            </p:txEl>
                                          </p:spTgt>
                                        </p:tgtEl>
                                        <p:attrNameLst>
                                          <p:attrName>style.visibility</p:attrName>
                                        </p:attrNameLst>
                                      </p:cBhvr>
                                      <p:to>
                                        <p:strVal val="visible"/>
                                      </p:to>
                                    </p:set>
                                    <p:anim calcmode="lin" valueType="num">
                                      <p:cBhvr additive="base">
                                        <p:cTn id="19" dur="500" fill="hold"/>
                                        <p:tgtEl>
                                          <p:spTgt spid="11269">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1269">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1269">
                                            <p:txEl>
                                              <p:pRg st="3" end="3"/>
                                            </p:txEl>
                                          </p:spTgt>
                                        </p:tgtEl>
                                        <p:attrNameLst>
                                          <p:attrName>style.visibility</p:attrName>
                                        </p:attrNameLst>
                                      </p:cBhvr>
                                      <p:to>
                                        <p:strVal val="visible"/>
                                      </p:to>
                                    </p:set>
                                    <p:anim calcmode="lin" valueType="num">
                                      <p:cBhvr additive="base">
                                        <p:cTn id="25" dur="500" fill="hold"/>
                                        <p:tgtEl>
                                          <p:spTgt spid="11269">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11269">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9" grpId="0" build="p" autoUpdateAnimBg="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4"/>
          <p:cNvSpPr>
            <a:spLocks noChangeArrowheads="1"/>
          </p:cNvSpPr>
          <p:nvPr/>
        </p:nvSpPr>
        <p:spPr bwMode="auto">
          <a:xfrm>
            <a:off x="457200" y="0"/>
            <a:ext cx="8229600" cy="868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Char char="•"/>
              <a:defRPr sz="3200">
                <a:solidFill>
                  <a:schemeClr val="tx1"/>
                </a:solidFill>
                <a:latin typeface="Arial" charset="0"/>
              </a:defRPr>
            </a:lvl1pPr>
            <a:lvl2pPr marL="742950" indent="-285750">
              <a:spcBef>
                <a:spcPct val="20000"/>
              </a:spcBef>
              <a:buChar char="–"/>
              <a:defRPr sz="2800">
                <a:solidFill>
                  <a:schemeClr val="tx1"/>
                </a:solidFill>
                <a:latin typeface="Arial" charset="0"/>
              </a:defRPr>
            </a:lvl2pPr>
            <a:lvl3pPr marL="1143000" indent="-228600">
              <a:spcBef>
                <a:spcPct val="20000"/>
              </a:spcBef>
              <a:buChar char="•"/>
              <a:defRPr sz="2400">
                <a:solidFill>
                  <a:schemeClr val="tx1"/>
                </a:solidFill>
                <a:latin typeface="Arial" charset="0"/>
              </a:defRPr>
            </a:lvl3pPr>
            <a:lvl4pPr marL="1600200" indent="-228600">
              <a:spcBef>
                <a:spcPct val="20000"/>
              </a:spcBef>
              <a:buChar char="–"/>
              <a:defRPr sz="2000">
                <a:solidFill>
                  <a:schemeClr val="tx1"/>
                </a:solidFill>
                <a:latin typeface="Arial" charset="0"/>
              </a:defRPr>
            </a:lvl4pPr>
            <a:lvl5pPr marL="2057400" indent="-22860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algn="ctr" eaLnBrk="1" hangingPunct="1">
              <a:spcBef>
                <a:spcPct val="0"/>
              </a:spcBef>
              <a:buFontTx/>
              <a:buNone/>
            </a:pPr>
            <a:r>
              <a:rPr lang="en-US" altLang="en-US" sz="4400" u="sng">
                <a:solidFill>
                  <a:schemeClr val="tx2"/>
                </a:solidFill>
                <a:latin typeface="Poor Richard" pitchFamily="18" charset="0"/>
              </a:rPr>
              <a:t>Characteristic #5:  Metabolism</a:t>
            </a:r>
          </a:p>
        </p:txBody>
      </p:sp>
      <p:sp>
        <p:nvSpPr>
          <p:cNvPr id="12293" name="Rectangle 5"/>
          <p:cNvSpPr>
            <a:spLocks noChangeArrowheads="1"/>
          </p:cNvSpPr>
          <p:nvPr/>
        </p:nvSpPr>
        <p:spPr bwMode="auto">
          <a:xfrm>
            <a:off x="3281363" y="990600"/>
            <a:ext cx="5867400" cy="4983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Char char="•"/>
              <a:defRPr sz="3200">
                <a:solidFill>
                  <a:schemeClr val="tx1"/>
                </a:solidFill>
                <a:latin typeface="Arial" charset="0"/>
              </a:defRPr>
            </a:lvl1pPr>
            <a:lvl2pPr marL="742950" indent="-285750">
              <a:spcBef>
                <a:spcPct val="20000"/>
              </a:spcBef>
              <a:buChar char="–"/>
              <a:defRPr sz="2800">
                <a:solidFill>
                  <a:schemeClr val="tx1"/>
                </a:solidFill>
                <a:latin typeface="Arial" charset="0"/>
              </a:defRPr>
            </a:lvl2pPr>
            <a:lvl3pPr marL="1143000" indent="-228600">
              <a:spcBef>
                <a:spcPct val="20000"/>
              </a:spcBef>
              <a:buChar char="•"/>
              <a:defRPr sz="2400">
                <a:solidFill>
                  <a:schemeClr val="tx1"/>
                </a:solidFill>
                <a:latin typeface="Arial" charset="0"/>
              </a:defRPr>
            </a:lvl3pPr>
            <a:lvl4pPr marL="1600200" indent="-228600">
              <a:spcBef>
                <a:spcPct val="20000"/>
              </a:spcBef>
              <a:buChar char="–"/>
              <a:defRPr sz="2000">
                <a:solidFill>
                  <a:schemeClr val="tx1"/>
                </a:solidFill>
                <a:latin typeface="Arial" charset="0"/>
              </a:defRPr>
            </a:lvl4pPr>
            <a:lvl5pPr marL="2057400" indent="-22860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r>
              <a:rPr lang="en-US" altLang="en-US">
                <a:latin typeface="Poor Richard" pitchFamily="18" charset="0"/>
              </a:rPr>
              <a:t>All the chemical reactions in an organism is metabolism.</a:t>
            </a:r>
          </a:p>
          <a:p>
            <a:pPr eaLnBrk="1" hangingPunct="1"/>
            <a:r>
              <a:rPr lang="en-US" altLang="en-US">
                <a:latin typeface="Poor Richard" pitchFamily="18" charset="0"/>
              </a:rPr>
              <a:t>What do you think of when you hear the word metabolism?</a:t>
            </a:r>
          </a:p>
          <a:p>
            <a:pPr eaLnBrk="1" hangingPunct="1"/>
            <a:r>
              <a:rPr lang="en-US" altLang="en-US">
                <a:latin typeface="Poor Richard" pitchFamily="18" charset="0"/>
              </a:rPr>
              <a:t>Why is metabolism so important to us?</a:t>
            </a:r>
          </a:p>
        </p:txBody>
      </p:sp>
      <p:pic>
        <p:nvPicPr>
          <p:cNvPr id="12295" name="Picture 7" descr="Dark%20mitochondria%20Odra%20noel%20300"/>
          <p:cNvPicPr>
            <a:picLocks noChangeAspect="1" noChangeArrowheads="1"/>
          </p:cNvPicPr>
          <p:nvPr>
            <p:ph/>
          </p:nvPr>
        </p:nvPicPr>
        <p:blipFill>
          <a:blip r:embed="rId3">
            <a:extLst>
              <a:ext uri="{28A0092B-C50C-407E-A947-70E740481C1C}">
                <a14:useLocalDpi xmlns:a14="http://schemas.microsoft.com/office/drawing/2010/main" val="0"/>
              </a:ext>
            </a:extLst>
          </a:blip>
          <a:srcRect/>
          <a:stretch>
            <a:fillRect/>
          </a:stretch>
        </p:blipFill>
        <p:spPr>
          <a:xfrm>
            <a:off x="4724400" y="4495800"/>
            <a:ext cx="2819400" cy="2163763"/>
          </a:xfrm>
          <a:noFill/>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2293">
                                            <p:txEl>
                                              <p:pRg st="0" end="0"/>
                                            </p:txEl>
                                          </p:spTgt>
                                        </p:tgtEl>
                                        <p:attrNameLst>
                                          <p:attrName>style.visibility</p:attrName>
                                        </p:attrNameLst>
                                      </p:cBhvr>
                                      <p:to>
                                        <p:strVal val="visible"/>
                                      </p:to>
                                    </p:set>
                                    <p:anim calcmode="lin" valueType="num">
                                      <p:cBhvr additive="base">
                                        <p:cTn id="7" dur="500" fill="hold"/>
                                        <p:tgtEl>
                                          <p:spTgt spid="1229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229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2293">
                                            <p:txEl>
                                              <p:pRg st="1" end="1"/>
                                            </p:txEl>
                                          </p:spTgt>
                                        </p:tgtEl>
                                        <p:attrNameLst>
                                          <p:attrName>style.visibility</p:attrName>
                                        </p:attrNameLst>
                                      </p:cBhvr>
                                      <p:to>
                                        <p:strVal val="visible"/>
                                      </p:to>
                                    </p:set>
                                    <p:anim calcmode="lin" valueType="num">
                                      <p:cBhvr additive="base">
                                        <p:cTn id="13" dur="500" fill="hold"/>
                                        <p:tgtEl>
                                          <p:spTgt spid="1229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229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2293">
                                            <p:txEl>
                                              <p:pRg st="2" end="2"/>
                                            </p:txEl>
                                          </p:spTgt>
                                        </p:tgtEl>
                                        <p:attrNameLst>
                                          <p:attrName>style.visibility</p:attrName>
                                        </p:attrNameLst>
                                      </p:cBhvr>
                                      <p:to>
                                        <p:strVal val="visible"/>
                                      </p:to>
                                    </p:set>
                                    <p:anim calcmode="lin" valueType="num">
                                      <p:cBhvr additive="base">
                                        <p:cTn id="19" dur="500" fill="hold"/>
                                        <p:tgtEl>
                                          <p:spTgt spid="1229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229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4" fill="hold" nodeType="clickEffect">
                                  <p:stCondLst>
                                    <p:cond delay="0"/>
                                  </p:stCondLst>
                                  <p:childTnLst>
                                    <p:set>
                                      <p:cBhvr>
                                        <p:cTn id="24" dur="1" fill="hold">
                                          <p:stCondLst>
                                            <p:cond delay="0"/>
                                          </p:stCondLst>
                                        </p:cTn>
                                        <p:tgtEl>
                                          <p:spTgt spid="12295"/>
                                        </p:tgtEl>
                                        <p:attrNameLst>
                                          <p:attrName>style.visibility</p:attrName>
                                        </p:attrNameLst>
                                      </p:cBhvr>
                                      <p:to>
                                        <p:strVal val="visible"/>
                                      </p:to>
                                    </p:set>
                                    <p:anim calcmode="lin" valueType="num">
                                      <p:cBhvr additive="base">
                                        <p:cTn id="25" dur="500" fill="hold"/>
                                        <p:tgtEl>
                                          <p:spTgt spid="12295"/>
                                        </p:tgtEl>
                                        <p:attrNameLst>
                                          <p:attrName>ppt_x</p:attrName>
                                        </p:attrNameLst>
                                      </p:cBhvr>
                                      <p:tavLst>
                                        <p:tav tm="0">
                                          <p:val>
                                            <p:strVal val="#ppt_x"/>
                                          </p:val>
                                        </p:tav>
                                        <p:tav tm="100000">
                                          <p:val>
                                            <p:strVal val="#ppt_x"/>
                                          </p:val>
                                        </p:tav>
                                      </p:tavLst>
                                    </p:anim>
                                    <p:anim calcmode="lin" valueType="num">
                                      <p:cBhvr additive="base">
                                        <p:cTn id="26" dur="500" fill="hold"/>
                                        <p:tgtEl>
                                          <p:spTgt spid="1229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93" grpId="0" build="p"/>
    </p:bldLst>
  </p:timing>
</p:sld>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632</TotalTime>
  <Words>2264</Words>
  <Application>Microsoft Office PowerPoint</Application>
  <PresentationFormat>On-screen Show (4:3)</PresentationFormat>
  <Paragraphs>191</Paragraphs>
  <Slides>25</Slides>
  <Notes>14</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25</vt:i4>
      </vt:variant>
    </vt:vector>
  </HeadingPairs>
  <TitlesOfParts>
    <vt:vector size="31" baseType="lpstr">
      <vt:lpstr>Arial</vt:lpstr>
      <vt:lpstr>Calibri</vt:lpstr>
      <vt:lpstr>Jokerman</vt:lpstr>
      <vt:lpstr>Poor Richard</vt:lpstr>
      <vt:lpstr>Times New Roman</vt:lpstr>
      <vt:lpstr>Default Design</vt:lpstr>
      <vt:lpstr>PowerPoint Presentation</vt:lpstr>
      <vt:lpstr>To learn even more about birds…</vt:lpstr>
      <vt:lpstr>Characteristics of Life</vt:lpstr>
      <vt:lpstr>Living things are organisms.</vt:lpstr>
      <vt:lpstr>Characteristic #1:  Made of cells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The Blue-throated Macaw</vt:lpstr>
      <vt:lpstr>Captive Breeding Helps Conserve</vt:lpstr>
      <vt:lpstr>Life is all about survival.</vt:lpstr>
      <vt:lpstr>Growth &amp; Development:   It’s part of life</vt:lpstr>
      <vt:lpstr>Three generations of breeding success!</vt:lpstr>
      <vt:lpstr>Growth &amp; Development</vt:lpstr>
      <vt:lpstr>PowerPoint Presentation</vt:lpstr>
      <vt:lpstr>Laney Rickman, Bird Endowment</vt:lpstr>
      <vt:lpstr>PowerPoint Presentation</vt:lpstr>
      <vt:lpstr>PowerPoint Presentation</vt:lpstr>
    </vt:vector>
  </TitlesOfParts>
  <Company>Lyons Township High School</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Characteristics of Life</dc:title>
  <dc:creator>jcrean</dc:creator>
  <cp:lastModifiedBy>Admin</cp:lastModifiedBy>
  <cp:revision>77</cp:revision>
  <dcterms:created xsi:type="dcterms:W3CDTF">2007-08-24T19:10:47Z</dcterms:created>
  <dcterms:modified xsi:type="dcterms:W3CDTF">2015-05-31T18:51:05Z</dcterms:modified>
</cp:coreProperties>
</file>